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0" r:id="rId4"/>
    <p:sldId id="289" r:id="rId5"/>
    <p:sldId id="265" r:id="rId6"/>
    <p:sldId id="284" r:id="rId7"/>
    <p:sldId id="285" r:id="rId8"/>
    <p:sldId id="286" r:id="rId9"/>
    <p:sldId id="287" r:id="rId10"/>
    <p:sldId id="288" r:id="rId11"/>
    <p:sldId id="283" r:id="rId12"/>
    <p:sldId id="2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136F"/>
    <a:srgbClr val="F26C23"/>
    <a:srgbClr val="F58E55"/>
    <a:srgbClr val="821993"/>
    <a:srgbClr val="4F228A"/>
    <a:srgbClr val="3E2F8C"/>
    <a:srgbClr val="4B248D"/>
    <a:srgbClr val="552579"/>
    <a:srgbClr val="5A2781"/>
    <a:srgbClr val="7700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70"/>
    <p:restoredTop sz="97241" autoAdjust="0"/>
  </p:normalViewPr>
  <p:slideViewPr>
    <p:cSldViewPr snapToGrid="0">
      <p:cViewPr varScale="1">
        <p:scale>
          <a:sx n="113" d="100"/>
          <a:sy n="113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88F4-6A64-4EF1-963F-9FFB16FE979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7E37-7A05-4797-8494-89F281CD92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01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468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663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713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876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964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511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805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7E37-7A05-4797-8494-89F281CD921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648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741B51-7F84-431D-E584-39F33ABE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CDEC228-24F9-7A1A-E474-C1B4E625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73AC8C-8A0F-715B-99A9-BE6F2B73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ED5B197-AF2E-70E5-D9C0-35302CB4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3698E7-75B9-69BA-97E9-1E1E5EFE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47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3CBB58-BEFC-C259-2C17-C022D5E8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4F50C81-AD21-A7AB-AB12-83462557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C2CB4C0-C315-779D-6994-CD09F6F8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D93114-5EB8-1DF8-3447-B7BCD5F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E4927E-7BAC-4E29-2F50-07B9C939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86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09F2922-37F8-71FB-801B-F7EDE28A8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4A5B53E-4F18-D3EA-0668-7FA62CAE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303D81-8E75-BEC3-9C6C-9E679015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CBA9D2B-2557-C83B-412A-DC768545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60C3FF-1DE0-AB79-0CF3-058E1449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76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B7BA37-DDDB-D097-A380-8887B23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7F69822-CFF6-736A-EBD4-F29B0D11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F0E1D4B-3FDA-42C5-DD9F-6270D42A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948B7EE-63DF-E61E-A203-2E16C185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A60A49-F9BE-CA3E-A97E-659093DC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68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722C4C-4353-DE51-F5CC-F8CF3E0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E25CA56-5734-394E-9DEB-B5FE71F4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BADE8B-EA63-8775-0A7A-CC87C377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AAB94CE-D41E-591B-3358-A2D155FB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F6BBBE2-B8F0-E28C-D16F-41E279C8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2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A0EEC9-0AC5-1B0F-35F5-6224792C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FC8AF98-F511-5CB1-ECE6-B4B1F68F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DBEC7EB-F5B9-BBDD-AFB6-5A6310FFA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61E750C-AF72-FE37-46B2-75DEEB3B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F85459-0F20-D12B-ECD6-731B3242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AA26319-EBEB-5821-7AE0-DE957B9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65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ED4785-66D5-E136-5523-1A7A08D0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590D79C-EFD8-1FC3-9857-981153F3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B6A7AA0-0D5C-534B-A55F-AA304BEF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48E1D41-9F12-D9E6-B931-E03583A0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ABC5946-40E5-DE38-11AB-2E2535785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F6D94DC-3E6C-0CDE-5B2D-2CB5ED9A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B8528AA-4EBD-27E3-5CED-2A8FE7A4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845D939-FD17-0CB5-4605-0ED3A981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0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EFB602-C5AF-196A-F96A-4BE27543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B69DB88-8829-FA42-DC1F-95AD9AB7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5CE6028-DCE2-40BF-DE1A-A95E000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77CE622-E260-4CD3-2DC4-AE97C09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27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A52A6B5-486E-C175-14F2-CA896EE5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63D2E7D-5DB3-6D41-F17F-9587704D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91F40A3-9EEA-93C7-FA6B-FAD3CF2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67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C94426-0E4B-2409-CF0E-DF9573FD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19B07BA-48B1-BDD8-2593-81603D53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2370D3D-4544-2207-1BBE-C8D710BB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2FF3C00-AC26-EC32-4B81-0B994D61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7C03A88-328B-0351-5550-D46719FA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2853934-6FE2-99B6-FC85-7A6C537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71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EB4F706-309D-60D1-19D4-2FC8CFE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ECC068E-F2D0-E750-C06D-54DBB17AA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B49F0AA-1219-25A9-0ED0-75396DDC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F4A10AF-350C-9F9E-277F-10F14595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89BC099-F715-7153-B0E0-F798A3D8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1EA65B7-CBA7-764E-86D5-518FAF8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11F46E8-1E53-57E6-BAE7-FAFFEA62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62D46F9-6971-926D-6776-E89AE68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BE81247-4B34-6749-DE8B-D03BE1009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71DD-2B76-EC46-A281-502153535006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B24D9DA-5AB9-1642-3369-9441AF551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637FCA8-26BE-DCE9-1C6E-D481431E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97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1C6A104-DE63-0B81-3101-477293E0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C72A72D-5391-695C-4701-3A47C576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0E4BEB7-41EA-9B5B-319E-F44821C9C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50AFF0F-7091-6E7C-966A-2DA0D6C6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31" y="1672264"/>
            <a:ext cx="5801949" cy="28603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2DF809E-5163-A8C6-AB96-16EC1338F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332" y="5762702"/>
            <a:ext cx="3356517" cy="7963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29211F7-A753-2373-1245-45AEB397A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331" y="4951821"/>
            <a:ext cx="7017037" cy="5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5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7357"/>
          </a:xfrm>
        </p:spPr>
        <p:txBody>
          <a:bodyPr>
            <a:normAutofit/>
          </a:bodyPr>
          <a:lstStyle/>
          <a:p>
            <a:r>
              <a:rPr lang="fr-FR" sz="40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Thématiques de l’Enquête</a:t>
            </a:r>
          </a:p>
        </p:txBody>
      </p:sp>
      <p:sp>
        <p:nvSpPr>
          <p:cNvPr id="9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36516" y="1990768"/>
            <a:ext cx="11015204" cy="1108032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800" b="1" dirty="0">
                <a:solidFill>
                  <a:srgbClr val="F26C23"/>
                </a:solidFill>
              </a:rPr>
              <a:t>Perceptions des valeurs familiales et leur impact sur la reproduction sociale des comportements démographiques et socioculturels </a:t>
            </a:r>
            <a:endParaRPr lang="fr-FR" sz="2800" dirty="0">
              <a:solidFill>
                <a:srgbClr val="F26C23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-2358" y="2284532"/>
            <a:ext cx="517672" cy="623753"/>
            <a:chOff x="5401912" y="1582149"/>
            <a:chExt cx="517672" cy="623753"/>
          </a:xfrm>
          <a:solidFill>
            <a:srgbClr val="62136F"/>
          </a:solidFill>
        </p:grpSpPr>
        <p:sp>
          <p:nvSpPr>
            <p:cNvPr id="11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401912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591911" y="1601085"/>
              <a:ext cx="327673" cy="523220"/>
            </a:xfrm>
            <a:prstGeom prst="rect">
              <a:avLst/>
            </a:prstGeom>
            <a:noFill/>
            <a:ln>
              <a:solidFill>
                <a:srgbClr val="55257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14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36516" y="4547415"/>
            <a:ext cx="11015204" cy="1065985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Famille et nouvelles technologies de l’information et de la communication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-95225" y="4800065"/>
            <a:ext cx="623889" cy="623753"/>
            <a:chOff x="5520665" y="1582149"/>
            <a:chExt cx="623889" cy="623753"/>
          </a:xfrm>
          <a:solidFill>
            <a:srgbClr val="62136F"/>
          </a:solidFill>
        </p:grpSpPr>
        <p:sp>
          <p:nvSpPr>
            <p:cNvPr id="16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544787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520665" y="1632415"/>
              <a:ext cx="6238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4641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7357"/>
          </a:xfrm>
        </p:spPr>
        <p:txBody>
          <a:bodyPr>
            <a:normAutofit/>
          </a:bodyPr>
          <a:lstStyle/>
          <a:p>
            <a:r>
              <a:rPr lang="fr-FR" sz="40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Méthodologie de l’enquête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1278" y="2976871"/>
            <a:ext cx="10509176" cy="3512705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dirty="0" smtClean="0"/>
              <a:t> La famille a été étudiée au sein des ménages et entre ménages.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Le RGPH 2024 a servi de cadre de référence.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L’enquête a ciblé un échantillon de </a:t>
            </a:r>
            <a:r>
              <a:rPr lang="fr-FR" b="1" dirty="0" smtClean="0"/>
              <a:t>14 000 ménages</a:t>
            </a:r>
            <a:r>
              <a:rPr lang="fr-FR" dirty="0" smtClean="0"/>
              <a:t>, représentatif de l’ensemble des couches sociales, des milieux urbain et rural et de toutes les régions du Maroc.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La durée totale de l’enquête sur le terrain a été de </a:t>
            </a:r>
            <a:r>
              <a:rPr lang="fr-FR" b="1" dirty="0" smtClean="0"/>
              <a:t>4 mois et 15 jours</a:t>
            </a:r>
            <a:r>
              <a:rPr lang="fr-FR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Le dispositif terrain comprenait 12 superviseurs, 22 contrôleurs, 71 enquêteurs et 21 véhicules avec chauffeurs.</a:t>
            </a:r>
            <a:endParaRPr lang="fr-FR" dirty="0"/>
          </a:p>
        </p:txBody>
      </p:sp>
      <p:sp>
        <p:nvSpPr>
          <p:cNvPr id="9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992458" y="2112963"/>
            <a:ext cx="9805549" cy="623753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sz="2800" b="1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Plan de sondage, moyens humains et logistique à mobiliser </a:t>
            </a:r>
          </a:p>
        </p:txBody>
      </p:sp>
    </p:spTree>
    <p:extLst>
      <p:ext uri="{BB962C8B-B14F-4D97-AF65-F5344CB8AC3E}">
        <p14:creationId xmlns:p14="http://schemas.microsoft.com/office/powerpoint/2010/main" xmlns="" val="116929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894119" y="2504644"/>
            <a:ext cx="6178860" cy="86887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6213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  <a:endParaRPr lang="fr-FR" dirty="0">
              <a:solidFill>
                <a:srgbClr val="62136F"/>
              </a:solidFill>
            </a:endParaRPr>
          </a:p>
        </p:txBody>
      </p:sp>
      <p:cxnSp>
        <p:nvCxnSpPr>
          <p:cNvPr id="9" name="Google Shape;609;p39">
            <a:extLst>
              <a:ext uri="{FF2B5EF4-FFF2-40B4-BE49-F238E27FC236}">
                <a16:creationId xmlns:a16="http://schemas.microsoft.com/office/drawing/2014/main" xmlns="" id="{AA5ADC98-82BC-4A56-BED5-01D331409049}"/>
              </a:ext>
            </a:extLst>
          </p:cNvPr>
          <p:cNvCxnSpPr/>
          <p:nvPr/>
        </p:nvCxnSpPr>
        <p:spPr>
          <a:xfrm>
            <a:off x="3943141" y="3373516"/>
            <a:ext cx="40749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B6C305D-3F0A-4000-8CE3-3FE4A77AE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141" y="3711553"/>
            <a:ext cx="4031818" cy="1061669"/>
          </a:xfrm>
          <a:prstGeom prst="rect">
            <a:avLst/>
          </a:prstGeom>
        </p:spPr>
      </p:pic>
      <p:sp>
        <p:nvSpPr>
          <p:cNvPr id="11" name="Google Shape;556;p37">
            <a:extLst>
              <a:ext uri="{FF2B5EF4-FFF2-40B4-BE49-F238E27FC236}">
                <a16:creationId xmlns:a16="http://schemas.microsoft.com/office/drawing/2014/main" xmlns="" id="{ACA5726D-2D0A-4C5D-99DF-AE82F3552AA4}"/>
              </a:ext>
            </a:extLst>
          </p:cNvPr>
          <p:cNvSpPr txBox="1">
            <a:spLocks/>
          </p:cNvSpPr>
          <p:nvPr/>
        </p:nvSpPr>
        <p:spPr>
          <a:xfrm flipH="1">
            <a:off x="-2" y="6335704"/>
            <a:ext cx="12192001" cy="522296"/>
          </a:xfrm>
          <a:prstGeom prst="rect">
            <a:avLst/>
          </a:prstGeom>
        </p:spPr>
        <p:txBody>
          <a:bodyPr spcFirstLastPara="1" wrap="square" lIns="121900" tIns="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rgbClr val="5F4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www.hcp.ma</a:t>
            </a:r>
          </a:p>
        </p:txBody>
      </p:sp>
    </p:spTree>
    <p:extLst>
      <p:ext uri="{BB962C8B-B14F-4D97-AF65-F5344CB8AC3E}">
        <p14:creationId xmlns:p14="http://schemas.microsoft.com/office/powerpoint/2010/main" xmlns="" val="244722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8154" y="1345132"/>
            <a:ext cx="9144000" cy="958453"/>
          </a:xfrm>
        </p:spPr>
        <p:txBody>
          <a:bodyPr>
            <a:normAutofit/>
          </a:bodyPr>
          <a:lstStyle/>
          <a:p>
            <a:r>
              <a:rPr lang="fr-MA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</a:t>
            </a:r>
            <a:endParaRPr lang="fr-FR" sz="5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816" y="2447223"/>
            <a:ext cx="9144000" cy="3412604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sz="3600" b="1" dirty="0">
                <a:solidFill>
                  <a:srgbClr val="6213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Contexte et objectifs</a:t>
            </a:r>
          </a:p>
          <a:p>
            <a:pPr marL="457200" indent="-4572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sz="3600" b="1" dirty="0" smtClean="0">
                <a:solidFill>
                  <a:srgbClr val="6213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Thématiques </a:t>
            </a:r>
            <a:r>
              <a:rPr lang="fr-FR" sz="3600" b="1" dirty="0">
                <a:solidFill>
                  <a:srgbClr val="6213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3600" b="1" dirty="0" smtClean="0">
                <a:solidFill>
                  <a:srgbClr val="6213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l’ENF 2025</a:t>
            </a:r>
            <a:endParaRPr lang="fr-FR" sz="3600" b="1" dirty="0">
              <a:solidFill>
                <a:srgbClr val="6213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FR" sz="3600" b="1" dirty="0">
                <a:solidFill>
                  <a:srgbClr val="6213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de l’enquête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2538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046" y="2285994"/>
            <a:ext cx="10720754" cy="3798278"/>
          </a:xfrm>
        </p:spPr>
        <p:txBody>
          <a:bodyPr>
            <a:normAutofit/>
          </a:bodyPr>
          <a:lstStyle/>
          <a:p>
            <a:r>
              <a:rPr lang="fr-FR" dirty="0" smtClean="0"/>
              <a:t>Le Haut-Commissariat au Plan a conduit, de mai à septembre 2025, la deuxième Enquête nationale sur la famille, trente ans après la première réalisée en 1995.</a:t>
            </a:r>
          </a:p>
          <a:p>
            <a:r>
              <a:rPr lang="fr-FR" dirty="0" smtClean="0"/>
              <a:t>Elle complète les données du RGPH de 2024 et permet d’apporter un regard plus qualitatif sur les modes de vie, les réseaux de solidarité, et les nouvelles dynamiques familiales. </a:t>
            </a:r>
          </a:p>
          <a:p>
            <a:r>
              <a:rPr lang="fr-FR" dirty="0" smtClean="0"/>
              <a:t>L’objectif final est d’aider à la formulation d’une politique familiale plus adaptée aux nouvelles réalités du Maroc.</a:t>
            </a:r>
            <a:endParaRPr lang="fr-FR" dirty="0"/>
          </a:p>
        </p:txBody>
      </p:sp>
      <p:sp>
        <p:nvSpPr>
          <p:cNvPr id="9" name="Google Shape;556;p37">
            <a:extLst>
              <a:ext uri="{FF2B5EF4-FFF2-40B4-BE49-F238E27FC236}">
                <a16:creationId xmlns:a16="http://schemas.microsoft.com/office/drawing/2014/main" xmlns="" id="{D693F051-264A-4960-9692-2845F56EE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2458" y="1500921"/>
            <a:ext cx="10361342" cy="591648"/>
          </a:xfrm>
          <a:prstGeom prst="rect">
            <a:avLst/>
          </a:prstGeom>
        </p:spPr>
        <p:txBody>
          <a:bodyPr spcFirstLastPara="1" wrap="square" lIns="121900" tIns="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Pourquoi une enquête sur la famille?</a:t>
            </a:r>
          </a:p>
        </p:txBody>
      </p:sp>
    </p:spTree>
    <p:extLst>
      <p:ext uri="{BB962C8B-B14F-4D97-AF65-F5344CB8AC3E}">
        <p14:creationId xmlns:p14="http://schemas.microsoft.com/office/powerpoint/2010/main" xmlns="" val="253588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39788" y="1424355"/>
            <a:ext cx="5736858" cy="474784"/>
          </a:xfrm>
        </p:spPr>
        <p:txBody>
          <a:bodyPr>
            <a:normAutofit fontScale="90000"/>
          </a:bodyPr>
          <a:lstStyle/>
          <a:p>
            <a:pPr algn="ctr">
              <a:buClr>
                <a:srgbClr val="000000"/>
              </a:buClr>
            </a:pPr>
            <a:r>
              <a:rPr lang="fr-FR" sz="36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Contexte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2"/>
          </p:nvPr>
        </p:nvSpPr>
        <p:spPr>
          <a:xfrm>
            <a:off x="123092" y="2198578"/>
            <a:ext cx="7965831" cy="4149468"/>
          </a:xfrm>
        </p:spPr>
        <p:txBody>
          <a:bodyPr>
            <a:noAutofit/>
          </a:bodyPr>
          <a:lstStyle/>
          <a:p>
            <a:r>
              <a:rPr lang="fr-FR" sz="2400" dirty="0" smtClean="0"/>
              <a:t>La famille reste un pilier central de la société marocaine, jouant un rôle clé dans la socialisation et la transmission des valeurs.</a:t>
            </a:r>
          </a:p>
          <a:p>
            <a:r>
              <a:rPr lang="fr-FR" sz="2400" dirty="0" smtClean="0"/>
              <a:t>Les mutations démographiques, économiques et sociales ont profondément transformé sa structure et ses relations internes.</a:t>
            </a:r>
          </a:p>
          <a:p>
            <a:r>
              <a:rPr lang="fr-FR" sz="2400" dirty="0" smtClean="0"/>
              <a:t>Le Recensement de 2024 met en évidence :</a:t>
            </a:r>
            <a:br>
              <a:rPr lang="fr-FR" sz="2400" dirty="0" smtClean="0"/>
            </a:br>
            <a:r>
              <a:rPr lang="fr-FR" sz="2400" dirty="0" smtClean="0"/>
              <a:t>• la réduction de la taille des ménages et de la fécondité ;</a:t>
            </a:r>
            <a:br>
              <a:rPr lang="fr-FR" sz="2400" dirty="0" smtClean="0"/>
            </a:br>
            <a:r>
              <a:rPr lang="fr-FR" sz="2400" dirty="0" smtClean="0"/>
              <a:t>• la hausse du nombre de personnes vivant seules ;</a:t>
            </a:r>
            <a:br>
              <a:rPr lang="fr-FR" sz="2400" dirty="0" smtClean="0"/>
            </a:br>
            <a:r>
              <a:rPr lang="fr-FR" sz="2400" dirty="0" smtClean="0"/>
              <a:t>• une augmentation du divorce et du célibat définitif.</a:t>
            </a:r>
            <a:endParaRPr lang="fr-FR" sz="2400" dirty="0"/>
          </a:p>
        </p:txBody>
      </p:sp>
      <p:grpSp>
        <p:nvGrpSpPr>
          <p:cNvPr id="2" name="Google Shape;444;p41">
            <a:extLst>
              <a:ext uri="{FF2B5EF4-FFF2-40B4-BE49-F238E27FC236}">
                <a16:creationId xmlns:a16="http://schemas.microsoft.com/office/drawing/2014/main" xmlns="" id="{0B1EEBA6-D3B6-46FA-B5F0-B66C734A01B7}"/>
              </a:ext>
            </a:extLst>
          </p:cNvPr>
          <p:cNvGrpSpPr/>
          <p:nvPr/>
        </p:nvGrpSpPr>
        <p:grpSpPr>
          <a:xfrm>
            <a:off x="8733352" y="2263399"/>
            <a:ext cx="627956" cy="634710"/>
            <a:chOff x="7267602" y="2680691"/>
            <a:chExt cx="382782" cy="378859"/>
          </a:xfrm>
          <a:solidFill>
            <a:schemeClr val="accent2"/>
          </a:solidFill>
        </p:grpSpPr>
        <p:sp>
          <p:nvSpPr>
            <p:cNvPr id="14" name="Google Shape;445;p41">
              <a:extLst>
                <a:ext uri="{FF2B5EF4-FFF2-40B4-BE49-F238E27FC236}">
                  <a16:creationId xmlns:a16="http://schemas.microsoft.com/office/drawing/2014/main" xmlns="" id="{DDCDF642-F201-480C-8E6C-E978609EB732}"/>
                </a:ext>
              </a:extLst>
            </p:cNvPr>
            <p:cNvSpPr/>
            <p:nvPr/>
          </p:nvSpPr>
          <p:spPr>
            <a:xfrm>
              <a:off x="7267602" y="2680691"/>
              <a:ext cx="382782" cy="378859"/>
            </a:xfrm>
            <a:custGeom>
              <a:avLst/>
              <a:gdLst/>
              <a:ahLst/>
              <a:cxnLst/>
              <a:rect l="l" t="t" r="r" b="b"/>
              <a:pathLst>
                <a:path w="13563" h="13424" extrusionOk="0">
                  <a:moveTo>
                    <a:pt x="11927" y="394"/>
                  </a:moveTo>
                  <a:cubicBezTo>
                    <a:pt x="12013" y="394"/>
                    <a:pt x="12084" y="464"/>
                    <a:pt x="12084" y="551"/>
                  </a:cubicBezTo>
                  <a:cubicBezTo>
                    <a:pt x="12084" y="638"/>
                    <a:pt x="12013" y="708"/>
                    <a:pt x="11927" y="708"/>
                  </a:cubicBezTo>
                  <a:lnTo>
                    <a:pt x="9770" y="708"/>
                  </a:lnTo>
                  <a:cubicBezTo>
                    <a:pt x="9685" y="708"/>
                    <a:pt x="9613" y="638"/>
                    <a:pt x="9613" y="551"/>
                  </a:cubicBezTo>
                  <a:cubicBezTo>
                    <a:pt x="9613" y="464"/>
                    <a:pt x="9683" y="394"/>
                    <a:pt x="9770" y="394"/>
                  </a:cubicBezTo>
                  <a:close/>
                  <a:moveTo>
                    <a:pt x="6770" y="565"/>
                  </a:moveTo>
                  <a:cubicBezTo>
                    <a:pt x="6933" y="565"/>
                    <a:pt x="7121" y="621"/>
                    <a:pt x="7323" y="782"/>
                  </a:cubicBezTo>
                  <a:lnTo>
                    <a:pt x="9825" y="2777"/>
                  </a:lnTo>
                  <a:cubicBezTo>
                    <a:pt x="10128" y="3020"/>
                    <a:pt x="12726" y="5090"/>
                    <a:pt x="13038" y="5340"/>
                  </a:cubicBezTo>
                  <a:cubicBezTo>
                    <a:pt x="13107" y="5396"/>
                    <a:pt x="13119" y="5494"/>
                    <a:pt x="13065" y="5562"/>
                  </a:cubicBezTo>
                  <a:cubicBezTo>
                    <a:pt x="13033" y="5600"/>
                    <a:pt x="12991" y="5621"/>
                    <a:pt x="12942" y="5621"/>
                  </a:cubicBezTo>
                  <a:cubicBezTo>
                    <a:pt x="12916" y="5621"/>
                    <a:pt x="12880" y="5615"/>
                    <a:pt x="12844" y="5587"/>
                  </a:cubicBezTo>
                  <a:lnTo>
                    <a:pt x="7228" y="1106"/>
                  </a:lnTo>
                  <a:cubicBezTo>
                    <a:pt x="7096" y="1000"/>
                    <a:pt x="6937" y="947"/>
                    <a:pt x="6779" y="947"/>
                  </a:cubicBezTo>
                  <a:cubicBezTo>
                    <a:pt x="6621" y="947"/>
                    <a:pt x="6464" y="1000"/>
                    <a:pt x="6332" y="1106"/>
                  </a:cubicBezTo>
                  <a:lnTo>
                    <a:pt x="714" y="5585"/>
                  </a:lnTo>
                  <a:cubicBezTo>
                    <a:pt x="685" y="5608"/>
                    <a:pt x="651" y="5619"/>
                    <a:pt x="617" y="5619"/>
                  </a:cubicBezTo>
                  <a:cubicBezTo>
                    <a:pt x="571" y="5619"/>
                    <a:pt x="525" y="5599"/>
                    <a:pt x="493" y="5559"/>
                  </a:cubicBezTo>
                  <a:cubicBezTo>
                    <a:pt x="440" y="5493"/>
                    <a:pt x="450" y="5393"/>
                    <a:pt x="519" y="5340"/>
                  </a:cubicBezTo>
                  <a:lnTo>
                    <a:pt x="6316" y="716"/>
                  </a:lnTo>
                  <a:cubicBezTo>
                    <a:pt x="6418" y="645"/>
                    <a:pt x="6576" y="565"/>
                    <a:pt x="6770" y="565"/>
                  </a:cubicBezTo>
                  <a:close/>
                  <a:moveTo>
                    <a:pt x="10550" y="7680"/>
                  </a:moveTo>
                  <a:cubicBezTo>
                    <a:pt x="10588" y="7680"/>
                    <a:pt x="10620" y="7711"/>
                    <a:pt x="10620" y="7750"/>
                  </a:cubicBezTo>
                  <a:lnTo>
                    <a:pt x="10620" y="11607"/>
                  </a:lnTo>
                  <a:lnTo>
                    <a:pt x="8567" y="11607"/>
                  </a:lnTo>
                  <a:lnTo>
                    <a:pt x="8567" y="7750"/>
                  </a:lnTo>
                  <a:cubicBezTo>
                    <a:pt x="8567" y="7711"/>
                    <a:pt x="8600" y="7680"/>
                    <a:pt x="8638" y="7680"/>
                  </a:cubicBezTo>
                  <a:close/>
                  <a:moveTo>
                    <a:pt x="11917" y="12007"/>
                  </a:moveTo>
                  <a:cubicBezTo>
                    <a:pt x="12003" y="12007"/>
                    <a:pt x="12074" y="12078"/>
                    <a:pt x="12074" y="12165"/>
                  </a:cubicBezTo>
                  <a:cubicBezTo>
                    <a:pt x="12074" y="12252"/>
                    <a:pt x="12003" y="12322"/>
                    <a:pt x="11917" y="12322"/>
                  </a:cubicBezTo>
                  <a:lnTo>
                    <a:pt x="1646" y="12322"/>
                  </a:lnTo>
                  <a:cubicBezTo>
                    <a:pt x="1559" y="12322"/>
                    <a:pt x="1489" y="12252"/>
                    <a:pt x="1489" y="12165"/>
                  </a:cubicBezTo>
                  <a:cubicBezTo>
                    <a:pt x="1489" y="12078"/>
                    <a:pt x="1559" y="12007"/>
                    <a:pt x="1646" y="12007"/>
                  </a:cubicBezTo>
                  <a:close/>
                  <a:moveTo>
                    <a:pt x="9772" y="1"/>
                  </a:moveTo>
                  <a:cubicBezTo>
                    <a:pt x="9468" y="1"/>
                    <a:pt x="9221" y="248"/>
                    <a:pt x="9221" y="551"/>
                  </a:cubicBezTo>
                  <a:cubicBezTo>
                    <a:pt x="9221" y="849"/>
                    <a:pt x="9460" y="1091"/>
                    <a:pt x="9756" y="1100"/>
                  </a:cubicBezTo>
                  <a:lnTo>
                    <a:pt x="9756" y="2216"/>
                  </a:lnTo>
                  <a:lnTo>
                    <a:pt x="7572" y="477"/>
                  </a:lnTo>
                  <a:cubicBezTo>
                    <a:pt x="7288" y="250"/>
                    <a:pt x="7016" y="176"/>
                    <a:pt x="6782" y="176"/>
                  </a:cubicBezTo>
                  <a:cubicBezTo>
                    <a:pt x="6448" y="176"/>
                    <a:pt x="6192" y="328"/>
                    <a:pt x="6089" y="399"/>
                  </a:cubicBezTo>
                  <a:cubicBezTo>
                    <a:pt x="6087" y="401"/>
                    <a:pt x="6082" y="405"/>
                    <a:pt x="6081" y="407"/>
                  </a:cubicBezTo>
                  <a:lnTo>
                    <a:pt x="277" y="5033"/>
                  </a:lnTo>
                  <a:cubicBezTo>
                    <a:pt x="41" y="5224"/>
                    <a:pt x="1" y="5571"/>
                    <a:pt x="190" y="5806"/>
                  </a:cubicBezTo>
                  <a:cubicBezTo>
                    <a:pt x="300" y="5942"/>
                    <a:pt x="460" y="6014"/>
                    <a:pt x="622" y="6014"/>
                  </a:cubicBezTo>
                  <a:cubicBezTo>
                    <a:pt x="741" y="6014"/>
                    <a:pt x="862" y="5975"/>
                    <a:pt x="963" y="5894"/>
                  </a:cubicBezTo>
                  <a:lnTo>
                    <a:pt x="1617" y="5371"/>
                  </a:lnTo>
                  <a:lnTo>
                    <a:pt x="1617" y="6957"/>
                  </a:lnTo>
                  <a:cubicBezTo>
                    <a:pt x="1617" y="7066"/>
                    <a:pt x="1705" y="7154"/>
                    <a:pt x="1814" y="7154"/>
                  </a:cubicBezTo>
                  <a:cubicBezTo>
                    <a:pt x="1922" y="7154"/>
                    <a:pt x="2010" y="7066"/>
                    <a:pt x="2010" y="6957"/>
                  </a:cubicBezTo>
                  <a:lnTo>
                    <a:pt x="2010" y="5058"/>
                  </a:lnTo>
                  <a:cubicBezTo>
                    <a:pt x="2020" y="5051"/>
                    <a:pt x="6588" y="1406"/>
                    <a:pt x="6608" y="1395"/>
                  </a:cubicBezTo>
                  <a:cubicBezTo>
                    <a:pt x="6661" y="1359"/>
                    <a:pt x="6722" y="1342"/>
                    <a:pt x="6783" y="1342"/>
                  </a:cubicBezTo>
                  <a:cubicBezTo>
                    <a:pt x="6854" y="1342"/>
                    <a:pt x="6926" y="1366"/>
                    <a:pt x="6985" y="1413"/>
                  </a:cubicBezTo>
                  <a:lnTo>
                    <a:pt x="11556" y="5059"/>
                  </a:lnTo>
                  <a:lnTo>
                    <a:pt x="11556" y="11607"/>
                  </a:lnTo>
                  <a:lnTo>
                    <a:pt x="11015" y="11607"/>
                  </a:lnTo>
                  <a:lnTo>
                    <a:pt x="11015" y="7750"/>
                  </a:lnTo>
                  <a:cubicBezTo>
                    <a:pt x="11015" y="7493"/>
                    <a:pt x="10807" y="7285"/>
                    <a:pt x="10552" y="7285"/>
                  </a:cubicBezTo>
                  <a:lnTo>
                    <a:pt x="8639" y="7285"/>
                  </a:lnTo>
                  <a:cubicBezTo>
                    <a:pt x="8383" y="7285"/>
                    <a:pt x="8175" y="7493"/>
                    <a:pt x="8175" y="7750"/>
                  </a:cubicBezTo>
                  <a:lnTo>
                    <a:pt x="8175" y="11607"/>
                  </a:lnTo>
                  <a:lnTo>
                    <a:pt x="2009" y="11607"/>
                  </a:lnTo>
                  <a:lnTo>
                    <a:pt x="2009" y="7876"/>
                  </a:lnTo>
                  <a:cubicBezTo>
                    <a:pt x="2009" y="7768"/>
                    <a:pt x="1921" y="7680"/>
                    <a:pt x="1812" y="7680"/>
                  </a:cubicBezTo>
                  <a:cubicBezTo>
                    <a:pt x="1704" y="7680"/>
                    <a:pt x="1616" y="7768"/>
                    <a:pt x="1616" y="7876"/>
                  </a:cubicBezTo>
                  <a:lnTo>
                    <a:pt x="1616" y="11616"/>
                  </a:lnTo>
                  <a:cubicBezTo>
                    <a:pt x="1263" y="11636"/>
                    <a:pt x="1013" y="11979"/>
                    <a:pt x="1117" y="12322"/>
                  </a:cubicBezTo>
                  <a:lnTo>
                    <a:pt x="1038" y="12322"/>
                  </a:lnTo>
                  <a:cubicBezTo>
                    <a:pt x="735" y="12322"/>
                    <a:pt x="486" y="12569"/>
                    <a:pt x="486" y="12873"/>
                  </a:cubicBezTo>
                  <a:cubicBezTo>
                    <a:pt x="486" y="13176"/>
                    <a:pt x="735" y="13423"/>
                    <a:pt x="1038" y="13423"/>
                  </a:cubicBezTo>
                  <a:lnTo>
                    <a:pt x="10388" y="13423"/>
                  </a:lnTo>
                  <a:cubicBezTo>
                    <a:pt x="10497" y="13423"/>
                    <a:pt x="10586" y="13335"/>
                    <a:pt x="10586" y="13227"/>
                  </a:cubicBezTo>
                  <a:cubicBezTo>
                    <a:pt x="10586" y="13118"/>
                    <a:pt x="10497" y="13030"/>
                    <a:pt x="10388" y="13030"/>
                  </a:cubicBezTo>
                  <a:lnTo>
                    <a:pt x="1038" y="13030"/>
                  </a:lnTo>
                  <a:cubicBezTo>
                    <a:pt x="951" y="13030"/>
                    <a:pt x="880" y="12959"/>
                    <a:pt x="880" y="12873"/>
                  </a:cubicBezTo>
                  <a:cubicBezTo>
                    <a:pt x="880" y="12786"/>
                    <a:pt x="951" y="12715"/>
                    <a:pt x="1038" y="12715"/>
                  </a:cubicBezTo>
                  <a:lnTo>
                    <a:pt x="12522" y="12715"/>
                  </a:lnTo>
                  <a:cubicBezTo>
                    <a:pt x="12609" y="12715"/>
                    <a:pt x="12678" y="12786"/>
                    <a:pt x="12678" y="12873"/>
                  </a:cubicBezTo>
                  <a:cubicBezTo>
                    <a:pt x="12678" y="12959"/>
                    <a:pt x="12609" y="13030"/>
                    <a:pt x="12522" y="13030"/>
                  </a:cubicBezTo>
                  <a:lnTo>
                    <a:pt x="11309" y="13030"/>
                  </a:lnTo>
                  <a:cubicBezTo>
                    <a:pt x="11200" y="13030"/>
                    <a:pt x="11111" y="13118"/>
                    <a:pt x="11111" y="13227"/>
                  </a:cubicBezTo>
                  <a:cubicBezTo>
                    <a:pt x="11111" y="13335"/>
                    <a:pt x="11200" y="13423"/>
                    <a:pt x="11309" y="13423"/>
                  </a:cubicBezTo>
                  <a:lnTo>
                    <a:pt x="12522" y="13423"/>
                  </a:lnTo>
                  <a:cubicBezTo>
                    <a:pt x="12825" y="13423"/>
                    <a:pt x="13072" y="13176"/>
                    <a:pt x="13072" y="12873"/>
                  </a:cubicBezTo>
                  <a:cubicBezTo>
                    <a:pt x="13072" y="12569"/>
                    <a:pt x="12825" y="12322"/>
                    <a:pt x="12522" y="12322"/>
                  </a:cubicBezTo>
                  <a:lnTo>
                    <a:pt x="12443" y="12322"/>
                  </a:lnTo>
                  <a:cubicBezTo>
                    <a:pt x="12457" y="12272"/>
                    <a:pt x="12466" y="12218"/>
                    <a:pt x="12466" y="12165"/>
                  </a:cubicBezTo>
                  <a:cubicBezTo>
                    <a:pt x="12466" y="11870"/>
                    <a:pt x="12235" y="11632"/>
                    <a:pt x="11944" y="11616"/>
                  </a:cubicBezTo>
                  <a:lnTo>
                    <a:pt x="11944" y="5371"/>
                  </a:lnTo>
                  <a:lnTo>
                    <a:pt x="12597" y="5894"/>
                  </a:lnTo>
                  <a:cubicBezTo>
                    <a:pt x="12695" y="5971"/>
                    <a:pt x="12815" y="6013"/>
                    <a:pt x="12941" y="6013"/>
                  </a:cubicBezTo>
                  <a:cubicBezTo>
                    <a:pt x="13108" y="6013"/>
                    <a:pt x="13266" y="5938"/>
                    <a:pt x="13370" y="5805"/>
                  </a:cubicBezTo>
                  <a:cubicBezTo>
                    <a:pt x="13562" y="5571"/>
                    <a:pt x="13522" y="5224"/>
                    <a:pt x="13285" y="5035"/>
                  </a:cubicBezTo>
                  <a:lnTo>
                    <a:pt x="11946" y="3966"/>
                  </a:lnTo>
                  <a:lnTo>
                    <a:pt x="11946" y="2604"/>
                  </a:lnTo>
                  <a:cubicBezTo>
                    <a:pt x="11946" y="2495"/>
                    <a:pt x="11857" y="2407"/>
                    <a:pt x="11749" y="2407"/>
                  </a:cubicBezTo>
                  <a:cubicBezTo>
                    <a:pt x="11641" y="2407"/>
                    <a:pt x="11551" y="2495"/>
                    <a:pt x="11551" y="2604"/>
                  </a:cubicBezTo>
                  <a:lnTo>
                    <a:pt x="11551" y="3651"/>
                  </a:lnTo>
                  <a:lnTo>
                    <a:pt x="10147" y="2530"/>
                  </a:lnTo>
                  <a:lnTo>
                    <a:pt x="10147" y="1100"/>
                  </a:lnTo>
                  <a:lnTo>
                    <a:pt x="11551" y="1100"/>
                  </a:lnTo>
                  <a:lnTo>
                    <a:pt x="11551" y="1686"/>
                  </a:lnTo>
                  <a:cubicBezTo>
                    <a:pt x="11551" y="1795"/>
                    <a:pt x="11641" y="1883"/>
                    <a:pt x="11749" y="1883"/>
                  </a:cubicBezTo>
                  <a:cubicBezTo>
                    <a:pt x="11857" y="1883"/>
                    <a:pt x="11946" y="1795"/>
                    <a:pt x="11946" y="1686"/>
                  </a:cubicBezTo>
                  <a:lnTo>
                    <a:pt x="11946" y="1100"/>
                  </a:lnTo>
                  <a:cubicBezTo>
                    <a:pt x="12242" y="1091"/>
                    <a:pt x="12480" y="849"/>
                    <a:pt x="12480" y="551"/>
                  </a:cubicBezTo>
                  <a:cubicBezTo>
                    <a:pt x="12480" y="248"/>
                    <a:pt x="12233" y="1"/>
                    <a:pt x="1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46;p41">
              <a:extLst>
                <a:ext uri="{FF2B5EF4-FFF2-40B4-BE49-F238E27FC236}">
                  <a16:creationId xmlns:a16="http://schemas.microsoft.com/office/drawing/2014/main" xmlns="" id="{CEF2114F-C113-4B87-9F2C-B3F19100ADD8}"/>
                </a:ext>
              </a:extLst>
            </p:cNvPr>
            <p:cNvSpPr/>
            <p:nvPr/>
          </p:nvSpPr>
          <p:spPr>
            <a:xfrm>
              <a:off x="7336436" y="2884401"/>
              <a:ext cx="148733" cy="85401"/>
            </a:xfrm>
            <a:custGeom>
              <a:avLst/>
              <a:gdLst/>
              <a:ahLst/>
              <a:cxnLst/>
              <a:rect l="l" t="t" r="r" b="b"/>
              <a:pathLst>
                <a:path w="5270" h="3026" extrusionOk="0">
                  <a:moveTo>
                    <a:pt x="1221" y="394"/>
                  </a:moveTo>
                  <a:lnTo>
                    <a:pt x="1221" y="879"/>
                  </a:lnTo>
                  <a:lnTo>
                    <a:pt x="394" y="879"/>
                  </a:lnTo>
                  <a:lnTo>
                    <a:pt x="394" y="394"/>
                  </a:lnTo>
                  <a:close/>
                  <a:moveTo>
                    <a:pt x="4877" y="394"/>
                  </a:moveTo>
                  <a:lnTo>
                    <a:pt x="4877" y="879"/>
                  </a:lnTo>
                  <a:lnTo>
                    <a:pt x="4052" y="879"/>
                  </a:lnTo>
                  <a:lnTo>
                    <a:pt x="4052" y="394"/>
                  </a:lnTo>
                  <a:close/>
                  <a:moveTo>
                    <a:pt x="1221" y="1272"/>
                  </a:moveTo>
                  <a:lnTo>
                    <a:pt x="1221" y="1755"/>
                  </a:lnTo>
                  <a:lnTo>
                    <a:pt x="394" y="1755"/>
                  </a:lnTo>
                  <a:lnTo>
                    <a:pt x="394" y="1272"/>
                  </a:lnTo>
                  <a:close/>
                  <a:moveTo>
                    <a:pt x="4877" y="1272"/>
                  </a:moveTo>
                  <a:lnTo>
                    <a:pt x="4877" y="1755"/>
                  </a:lnTo>
                  <a:lnTo>
                    <a:pt x="4052" y="1755"/>
                  </a:lnTo>
                  <a:lnTo>
                    <a:pt x="4052" y="1272"/>
                  </a:lnTo>
                  <a:close/>
                  <a:moveTo>
                    <a:pt x="1221" y="2147"/>
                  </a:moveTo>
                  <a:lnTo>
                    <a:pt x="1221" y="2631"/>
                  </a:lnTo>
                  <a:lnTo>
                    <a:pt x="394" y="2631"/>
                  </a:lnTo>
                  <a:lnTo>
                    <a:pt x="394" y="2147"/>
                  </a:lnTo>
                  <a:close/>
                  <a:moveTo>
                    <a:pt x="2439" y="395"/>
                  </a:moveTo>
                  <a:lnTo>
                    <a:pt x="2439" y="2631"/>
                  </a:lnTo>
                  <a:lnTo>
                    <a:pt x="1614" y="2631"/>
                  </a:lnTo>
                  <a:lnTo>
                    <a:pt x="1614" y="395"/>
                  </a:lnTo>
                  <a:close/>
                  <a:moveTo>
                    <a:pt x="3658" y="395"/>
                  </a:moveTo>
                  <a:lnTo>
                    <a:pt x="3658" y="2631"/>
                  </a:lnTo>
                  <a:lnTo>
                    <a:pt x="2833" y="2631"/>
                  </a:lnTo>
                  <a:lnTo>
                    <a:pt x="2833" y="395"/>
                  </a:lnTo>
                  <a:close/>
                  <a:moveTo>
                    <a:pt x="4877" y="2147"/>
                  </a:moveTo>
                  <a:lnTo>
                    <a:pt x="4877" y="2631"/>
                  </a:lnTo>
                  <a:lnTo>
                    <a:pt x="4052" y="2631"/>
                  </a:lnTo>
                  <a:lnTo>
                    <a:pt x="4052" y="2147"/>
                  </a:lnTo>
                  <a:close/>
                  <a:moveTo>
                    <a:pt x="197" y="1"/>
                  </a:moveTo>
                  <a:cubicBezTo>
                    <a:pt x="88" y="1"/>
                    <a:pt x="0" y="89"/>
                    <a:pt x="0" y="197"/>
                  </a:cubicBezTo>
                  <a:lnTo>
                    <a:pt x="0" y="2829"/>
                  </a:lnTo>
                  <a:cubicBezTo>
                    <a:pt x="0" y="2938"/>
                    <a:pt x="88" y="3026"/>
                    <a:pt x="197" y="3026"/>
                  </a:cubicBezTo>
                  <a:lnTo>
                    <a:pt x="5073" y="3026"/>
                  </a:lnTo>
                  <a:cubicBezTo>
                    <a:pt x="5182" y="3026"/>
                    <a:pt x="5270" y="2938"/>
                    <a:pt x="5270" y="2829"/>
                  </a:cubicBezTo>
                  <a:lnTo>
                    <a:pt x="5270" y="197"/>
                  </a:lnTo>
                  <a:cubicBezTo>
                    <a:pt x="5270" y="89"/>
                    <a:pt x="5182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47;p41">
              <a:extLst>
                <a:ext uri="{FF2B5EF4-FFF2-40B4-BE49-F238E27FC236}">
                  <a16:creationId xmlns:a16="http://schemas.microsoft.com/office/drawing/2014/main" xmlns="" id="{39BC9E26-539B-4949-B24E-B12F5AD9AAEF}"/>
                </a:ext>
              </a:extLst>
            </p:cNvPr>
            <p:cNvSpPr/>
            <p:nvPr/>
          </p:nvSpPr>
          <p:spPr>
            <a:xfrm>
              <a:off x="7370868" y="2867495"/>
              <a:ext cx="79954" cy="11120"/>
            </a:xfrm>
            <a:custGeom>
              <a:avLst/>
              <a:gdLst/>
              <a:ahLst/>
              <a:cxnLst/>
              <a:rect l="l" t="t" r="r" b="b"/>
              <a:pathLst>
                <a:path w="2833" h="394" extrusionOk="0">
                  <a:moveTo>
                    <a:pt x="197" y="0"/>
                  </a:moveTo>
                  <a:cubicBezTo>
                    <a:pt x="89" y="0"/>
                    <a:pt x="1" y="89"/>
                    <a:pt x="1" y="197"/>
                  </a:cubicBezTo>
                  <a:cubicBezTo>
                    <a:pt x="1" y="305"/>
                    <a:pt x="89" y="393"/>
                    <a:pt x="197" y="393"/>
                  </a:cubicBezTo>
                  <a:lnTo>
                    <a:pt x="2634" y="393"/>
                  </a:lnTo>
                  <a:cubicBezTo>
                    <a:pt x="2742" y="393"/>
                    <a:pt x="2832" y="305"/>
                    <a:pt x="2832" y="197"/>
                  </a:cubicBezTo>
                  <a:cubicBezTo>
                    <a:pt x="2832" y="89"/>
                    <a:pt x="2742" y="0"/>
                    <a:pt x="26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48;p41">
              <a:extLst>
                <a:ext uri="{FF2B5EF4-FFF2-40B4-BE49-F238E27FC236}">
                  <a16:creationId xmlns:a16="http://schemas.microsoft.com/office/drawing/2014/main" xmlns="" id="{44FECF8C-F419-4B3E-A9D0-CE0CB0E21704}"/>
                </a:ext>
              </a:extLst>
            </p:cNvPr>
            <p:cNvSpPr/>
            <p:nvPr/>
          </p:nvSpPr>
          <p:spPr>
            <a:xfrm>
              <a:off x="7498320" y="2867495"/>
              <a:ext cx="80124" cy="11120"/>
            </a:xfrm>
            <a:custGeom>
              <a:avLst/>
              <a:gdLst/>
              <a:ahLst/>
              <a:cxnLst/>
              <a:rect l="l" t="t" r="r" b="b"/>
              <a:pathLst>
                <a:path w="2839" h="394" extrusionOk="0">
                  <a:moveTo>
                    <a:pt x="197" y="0"/>
                  </a:moveTo>
                  <a:cubicBezTo>
                    <a:pt x="88" y="0"/>
                    <a:pt x="0" y="89"/>
                    <a:pt x="0" y="197"/>
                  </a:cubicBezTo>
                  <a:cubicBezTo>
                    <a:pt x="0" y="305"/>
                    <a:pt x="88" y="393"/>
                    <a:pt x="197" y="393"/>
                  </a:cubicBezTo>
                  <a:lnTo>
                    <a:pt x="2642" y="393"/>
                  </a:lnTo>
                  <a:cubicBezTo>
                    <a:pt x="2751" y="393"/>
                    <a:pt x="2839" y="305"/>
                    <a:pt x="2839" y="197"/>
                  </a:cubicBezTo>
                  <a:cubicBezTo>
                    <a:pt x="2839" y="89"/>
                    <a:pt x="2751" y="0"/>
                    <a:pt x="26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449;p41">
              <a:extLst>
                <a:ext uri="{FF2B5EF4-FFF2-40B4-BE49-F238E27FC236}">
                  <a16:creationId xmlns:a16="http://schemas.microsoft.com/office/drawing/2014/main" xmlns="" id="{BFCD3C02-638E-449A-9FA9-EFC06C7076BE}"/>
                </a:ext>
              </a:extLst>
            </p:cNvPr>
            <p:cNvSpPr/>
            <p:nvPr/>
          </p:nvSpPr>
          <p:spPr>
            <a:xfrm>
              <a:off x="7517230" y="2942144"/>
              <a:ext cx="11120" cy="21336"/>
            </a:xfrm>
            <a:custGeom>
              <a:avLst/>
              <a:gdLst/>
              <a:ahLst/>
              <a:cxnLst/>
              <a:rect l="l" t="t" r="r" b="b"/>
              <a:pathLst>
                <a:path w="394" h="756" extrusionOk="0">
                  <a:moveTo>
                    <a:pt x="197" y="0"/>
                  </a:moveTo>
                  <a:cubicBezTo>
                    <a:pt x="89" y="0"/>
                    <a:pt x="1" y="88"/>
                    <a:pt x="1" y="197"/>
                  </a:cubicBezTo>
                  <a:lnTo>
                    <a:pt x="1" y="558"/>
                  </a:lnTo>
                  <a:cubicBezTo>
                    <a:pt x="1" y="666"/>
                    <a:pt x="89" y="756"/>
                    <a:pt x="197" y="756"/>
                  </a:cubicBezTo>
                  <a:cubicBezTo>
                    <a:pt x="305" y="756"/>
                    <a:pt x="394" y="666"/>
                    <a:pt x="394" y="558"/>
                  </a:cubicBezTo>
                  <a:lnTo>
                    <a:pt x="394" y="197"/>
                  </a:lnTo>
                  <a:cubicBezTo>
                    <a:pt x="394" y="90"/>
                    <a:pt x="305" y="0"/>
                    <a:pt x="1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oogle Shape;552;p41">
            <a:extLst>
              <a:ext uri="{FF2B5EF4-FFF2-40B4-BE49-F238E27FC236}">
                <a16:creationId xmlns:a16="http://schemas.microsoft.com/office/drawing/2014/main" xmlns="" id="{88B99D57-B45C-413B-840D-56E056F0A132}"/>
              </a:ext>
            </a:extLst>
          </p:cNvPr>
          <p:cNvGrpSpPr/>
          <p:nvPr/>
        </p:nvGrpSpPr>
        <p:grpSpPr>
          <a:xfrm>
            <a:off x="10577109" y="2327650"/>
            <a:ext cx="711775" cy="575527"/>
            <a:chOff x="4782582" y="2680747"/>
            <a:chExt cx="383826" cy="378915"/>
          </a:xfrm>
          <a:solidFill>
            <a:schemeClr val="accent2"/>
          </a:solidFill>
        </p:grpSpPr>
        <p:sp>
          <p:nvSpPr>
            <p:cNvPr id="20" name="Google Shape;553;p41">
              <a:extLst>
                <a:ext uri="{FF2B5EF4-FFF2-40B4-BE49-F238E27FC236}">
                  <a16:creationId xmlns:a16="http://schemas.microsoft.com/office/drawing/2014/main" xmlns="" id="{96618113-467A-41EA-B8D2-F81236AF0A27}"/>
                </a:ext>
              </a:extLst>
            </p:cNvPr>
            <p:cNvSpPr/>
            <p:nvPr/>
          </p:nvSpPr>
          <p:spPr>
            <a:xfrm>
              <a:off x="4782582" y="2680747"/>
              <a:ext cx="383826" cy="378915"/>
            </a:xfrm>
            <a:custGeom>
              <a:avLst/>
              <a:gdLst/>
              <a:ahLst/>
              <a:cxnLst/>
              <a:rect l="l" t="t" r="r" b="b"/>
              <a:pathLst>
                <a:path w="13600" h="13426" extrusionOk="0">
                  <a:moveTo>
                    <a:pt x="10184" y="1486"/>
                  </a:moveTo>
                  <a:cubicBezTo>
                    <a:pt x="10248" y="1486"/>
                    <a:pt x="10301" y="1540"/>
                    <a:pt x="10301" y="1603"/>
                  </a:cubicBezTo>
                  <a:lnTo>
                    <a:pt x="10301" y="1800"/>
                  </a:lnTo>
                  <a:cubicBezTo>
                    <a:pt x="10301" y="1863"/>
                    <a:pt x="10248" y="1917"/>
                    <a:pt x="10184" y="1917"/>
                  </a:cubicBezTo>
                  <a:lnTo>
                    <a:pt x="9332" y="1917"/>
                  </a:lnTo>
                  <a:cubicBezTo>
                    <a:pt x="9268" y="1917"/>
                    <a:pt x="9215" y="1863"/>
                    <a:pt x="9215" y="1800"/>
                  </a:cubicBezTo>
                  <a:lnTo>
                    <a:pt x="9215" y="1603"/>
                  </a:lnTo>
                  <a:cubicBezTo>
                    <a:pt x="9215" y="1540"/>
                    <a:pt x="9268" y="1486"/>
                    <a:pt x="9332" y="1486"/>
                  </a:cubicBezTo>
                  <a:close/>
                  <a:moveTo>
                    <a:pt x="10521" y="3008"/>
                  </a:moveTo>
                  <a:lnTo>
                    <a:pt x="10521" y="3318"/>
                  </a:lnTo>
                  <a:lnTo>
                    <a:pt x="10521" y="3322"/>
                  </a:lnTo>
                  <a:lnTo>
                    <a:pt x="9969" y="3322"/>
                  </a:lnTo>
                  <a:lnTo>
                    <a:pt x="9969" y="3008"/>
                  </a:lnTo>
                  <a:close/>
                  <a:moveTo>
                    <a:pt x="4205" y="802"/>
                  </a:moveTo>
                  <a:lnTo>
                    <a:pt x="4204" y="3728"/>
                  </a:lnTo>
                  <a:cubicBezTo>
                    <a:pt x="4148" y="3819"/>
                    <a:pt x="4116" y="3922"/>
                    <a:pt x="4110" y="4026"/>
                  </a:cubicBezTo>
                  <a:lnTo>
                    <a:pt x="1104" y="4024"/>
                  </a:lnTo>
                  <a:cubicBezTo>
                    <a:pt x="1140" y="2304"/>
                    <a:pt x="2507" y="901"/>
                    <a:pt x="4205" y="802"/>
                  </a:cubicBezTo>
                  <a:close/>
                  <a:moveTo>
                    <a:pt x="9578" y="3006"/>
                  </a:moveTo>
                  <a:lnTo>
                    <a:pt x="9578" y="3321"/>
                  </a:lnTo>
                  <a:cubicBezTo>
                    <a:pt x="9553" y="3322"/>
                    <a:pt x="9530" y="3323"/>
                    <a:pt x="9508" y="3323"/>
                  </a:cubicBezTo>
                  <a:cubicBezTo>
                    <a:pt x="9445" y="3323"/>
                    <a:pt x="9391" y="3319"/>
                    <a:pt x="9344" y="3319"/>
                  </a:cubicBezTo>
                  <a:cubicBezTo>
                    <a:pt x="9268" y="3319"/>
                    <a:pt x="9211" y="3330"/>
                    <a:pt x="9160" y="3387"/>
                  </a:cubicBezTo>
                  <a:lnTo>
                    <a:pt x="8598" y="4029"/>
                  </a:lnTo>
                  <a:lnTo>
                    <a:pt x="8182" y="4029"/>
                  </a:lnTo>
                  <a:cubicBezTo>
                    <a:pt x="9060" y="3051"/>
                    <a:pt x="9021" y="3006"/>
                    <a:pt x="9147" y="3006"/>
                  </a:cubicBezTo>
                  <a:close/>
                  <a:moveTo>
                    <a:pt x="4750" y="3811"/>
                  </a:moveTo>
                  <a:cubicBezTo>
                    <a:pt x="4909" y="3811"/>
                    <a:pt x="5061" y="3963"/>
                    <a:pt x="4991" y="4150"/>
                  </a:cubicBezTo>
                  <a:cubicBezTo>
                    <a:pt x="4959" y="4232"/>
                    <a:pt x="4894" y="4287"/>
                    <a:pt x="4816" y="4306"/>
                  </a:cubicBezTo>
                  <a:cubicBezTo>
                    <a:pt x="4794" y="4312"/>
                    <a:pt x="4772" y="4315"/>
                    <a:pt x="4751" y="4315"/>
                  </a:cubicBezTo>
                  <a:cubicBezTo>
                    <a:pt x="4553" y="4315"/>
                    <a:pt x="4425" y="4079"/>
                    <a:pt x="4556" y="3909"/>
                  </a:cubicBezTo>
                  <a:cubicBezTo>
                    <a:pt x="4610" y="3841"/>
                    <a:pt x="4681" y="3811"/>
                    <a:pt x="4750" y="3811"/>
                  </a:cubicBezTo>
                  <a:close/>
                  <a:moveTo>
                    <a:pt x="730" y="4416"/>
                  </a:moveTo>
                  <a:cubicBezTo>
                    <a:pt x="1095" y="4416"/>
                    <a:pt x="3772" y="4419"/>
                    <a:pt x="4218" y="4419"/>
                  </a:cubicBezTo>
                  <a:cubicBezTo>
                    <a:pt x="4347" y="4612"/>
                    <a:pt x="4552" y="4708"/>
                    <a:pt x="4757" y="4708"/>
                  </a:cubicBezTo>
                  <a:cubicBezTo>
                    <a:pt x="4962" y="4708"/>
                    <a:pt x="5167" y="4612"/>
                    <a:pt x="5295" y="4419"/>
                  </a:cubicBezTo>
                  <a:cubicBezTo>
                    <a:pt x="5628" y="4419"/>
                    <a:pt x="8348" y="4420"/>
                    <a:pt x="8783" y="4420"/>
                  </a:cubicBezTo>
                  <a:cubicBezTo>
                    <a:pt x="8870" y="4420"/>
                    <a:pt x="8941" y="4491"/>
                    <a:pt x="8941" y="4578"/>
                  </a:cubicBezTo>
                  <a:cubicBezTo>
                    <a:pt x="8939" y="4666"/>
                    <a:pt x="8868" y="4737"/>
                    <a:pt x="8782" y="4737"/>
                  </a:cubicBezTo>
                  <a:lnTo>
                    <a:pt x="8603" y="4737"/>
                  </a:lnTo>
                  <a:cubicBezTo>
                    <a:pt x="7809" y="4736"/>
                    <a:pt x="7095" y="4736"/>
                    <a:pt x="6452" y="4736"/>
                  </a:cubicBezTo>
                  <a:cubicBezTo>
                    <a:pt x="4606" y="4736"/>
                    <a:pt x="3348" y="4737"/>
                    <a:pt x="2490" y="4737"/>
                  </a:cubicBezTo>
                  <a:cubicBezTo>
                    <a:pt x="480" y="4737"/>
                    <a:pt x="663" y="4730"/>
                    <a:pt x="619" y="4685"/>
                  </a:cubicBezTo>
                  <a:cubicBezTo>
                    <a:pt x="590" y="4656"/>
                    <a:pt x="590" y="4416"/>
                    <a:pt x="730" y="4416"/>
                  </a:cubicBezTo>
                  <a:close/>
                  <a:moveTo>
                    <a:pt x="1105" y="5127"/>
                  </a:moveTo>
                  <a:cubicBezTo>
                    <a:pt x="1510" y="5127"/>
                    <a:pt x="7996" y="5130"/>
                    <a:pt x="8400" y="5130"/>
                  </a:cubicBezTo>
                  <a:cubicBezTo>
                    <a:pt x="8364" y="5936"/>
                    <a:pt x="8030" y="6691"/>
                    <a:pt x="7453" y="7269"/>
                  </a:cubicBezTo>
                  <a:cubicBezTo>
                    <a:pt x="6863" y="7857"/>
                    <a:pt x="6095" y="8192"/>
                    <a:pt x="5274" y="8219"/>
                  </a:cubicBezTo>
                  <a:cubicBezTo>
                    <a:pt x="5147" y="8043"/>
                    <a:pt x="4951" y="7953"/>
                    <a:pt x="4753" y="7953"/>
                  </a:cubicBezTo>
                  <a:cubicBezTo>
                    <a:pt x="4558" y="7953"/>
                    <a:pt x="4361" y="8041"/>
                    <a:pt x="4231" y="8219"/>
                  </a:cubicBezTo>
                  <a:cubicBezTo>
                    <a:pt x="3411" y="8190"/>
                    <a:pt x="2642" y="7857"/>
                    <a:pt x="2053" y="7267"/>
                  </a:cubicBezTo>
                  <a:cubicBezTo>
                    <a:pt x="1475" y="6688"/>
                    <a:pt x="1142" y="5933"/>
                    <a:pt x="1105" y="5127"/>
                  </a:cubicBezTo>
                  <a:close/>
                  <a:moveTo>
                    <a:pt x="4773" y="8353"/>
                  </a:moveTo>
                  <a:cubicBezTo>
                    <a:pt x="4805" y="8353"/>
                    <a:pt x="4836" y="8358"/>
                    <a:pt x="4861" y="8371"/>
                  </a:cubicBezTo>
                  <a:cubicBezTo>
                    <a:pt x="5055" y="8465"/>
                    <a:pt x="5050" y="8738"/>
                    <a:pt x="4860" y="8826"/>
                  </a:cubicBezTo>
                  <a:cubicBezTo>
                    <a:pt x="4825" y="8842"/>
                    <a:pt x="4788" y="8850"/>
                    <a:pt x="4753" y="8850"/>
                  </a:cubicBezTo>
                  <a:cubicBezTo>
                    <a:pt x="4685" y="8850"/>
                    <a:pt x="4621" y="8823"/>
                    <a:pt x="4574" y="8776"/>
                  </a:cubicBezTo>
                  <a:cubicBezTo>
                    <a:pt x="4471" y="8670"/>
                    <a:pt x="4478" y="8501"/>
                    <a:pt x="4588" y="8407"/>
                  </a:cubicBezTo>
                  <a:cubicBezTo>
                    <a:pt x="4614" y="8384"/>
                    <a:pt x="4696" y="8353"/>
                    <a:pt x="4773" y="8353"/>
                  </a:cubicBezTo>
                  <a:close/>
                  <a:moveTo>
                    <a:pt x="4159" y="8849"/>
                  </a:moveTo>
                  <a:cubicBezTo>
                    <a:pt x="4201" y="8949"/>
                    <a:pt x="4269" y="9037"/>
                    <a:pt x="4354" y="9103"/>
                  </a:cubicBezTo>
                  <a:lnTo>
                    <a:pt x="2746" y="10941"/>
                  </a:lnTo>
                  <a:cubicBezTo>
                    <a:pt x="2677" y="10863"/>
                    <a:pt x="2598" y="10792"/>
                    <a:pt x="2512" y="10731"/>
                  </a:cubicBezTo>
                  <a:lnTo>
                    <a:pt x="4159" y="8849"/>
                  </a:lnTo>
                  <a:close/>
                  <a:moveTo>
                    <a:pt x="5352" y="8836"/>
                  </a:moveTo>
                  <a:lnTo>
                    <a:pt x="7008" y="10734"/>
                  </a:lnTo>
                  <a:cubicBezTo>
                    <a:pt x="6928" y="10792"/>
                    <a:pt x="6846" y="10864"/>
                    <a:pt x="6774" y="10942"/>
                  </a:cubicBezTo>
                  <a:lnTo>
                    <a:pt x="5162" y="9096"/>
                  </a:lnTo>
                  <a:cubicBezTo>
                    <a:pt x="5244" y="9028"/>
                    <a:pt x="5310" y="8940"/>
                    <a:pt x="5352" y="8836"/>
                  </a:cubicBezTo>
                  <a:close/>
                  <a:moveTo>
                    <a:pt x="1656" y="10850"/>
                  </a:moveTo>
                  <a:cubicBezTo>
                    <a:pt x="1821" y="10850"/>
                    <a:pt x="1990" y="10888"/>
                    <a:pt x="2151" y="10971"/>
                  </a:cubicBezTo>
                  <a:cubicBezTo>
                    <a:pt x="3167" y="11497"/>
                    <a:pt x="2780" y="13024"/>
                    <a:pt x="1654" y="13024"/>
                  </a:cubicBezTo>
                  <a:cubicBezTo>
                    <a:pt x="1055" y="13024"/>
                    <a:pt x="567" y="12537"/>
                    <a:pt x="567" y="11938"/>
                  </a:cubicBezTo>
                  <a:cubicBezTo>
                    <a:pt x="567" y="11306"/>
                    <a:pt x="1087" y="10850"/>
                    <a:pt x="1656" y="10850"/>
                  </a:cubicBezTo>
                  <a:close/>
                  <a:moveTo>
                    <a:pt x="4771" y="1"/>
                  </a:moveTo>
                  <a:cubicBezTo>
                    <a:pt x="4761" y="1"/>
                    <a:pt x="4756" y="1"/>
                    <a:pt x="4756" y="1"/>
                  </a:cubicBezTo>
                  <a:cubicBezTo>
                    <a:pt x="4503" y="1"/>
                    <a:pt x="4289" y="175"/>
                    <a:pt x="4226" y="407"/>
                  </a:cubicBezTo>
                  <a:cubicBezTo>
                    <a:pt x="2314" y="498"/>
                    <a:pt x="746" y="2067"/>
                    <a:pt x="711" y="4026"/>
                  </a:cubicBezTo>
                  <a:cubicBezTo>
                    <a:pt x="571" y="4030"/>
                    <a:pt x="439" y="4085"/>
                    <a:pt x="340" y="4186"/>
                  </a:cubicBezTo>
                  <a:cubicBezTo>
                    <a:pt x="0" y="4526"/>
                    <a:pt x="230" y="5114"/>
                    <a:pt x="714" y="5125"/>
                  </a:cubicBezTo>
                  <a:cubicBezTo>
                    <a:pt x="783" y="6905"/>
                    <a:pt x="2138" y="8358"/>
                    <a:pt x="3872" y="8583"/>
                  </a:cubicBezTo>
                  <a:lnTo>
                    <a:pt x="2153" y="10547"/>
                  </a:lnTo>
                  <a:cubicBezTo>
                    <a:pt x="1987" y="10487"/>
                    <a:pt x="1819" y="10459"/>
                    <a:pt x="1654" y="10459"/>
                  </a:cubicBezTo>
                  <a:cubicBezTo>
                    <a:pt x="873" y="10459"/>
                    <a:pt x="174" y="11089"/>
                    <a:pt x="174" y="11939"/>
                  </a:cubicBezTo>
                  <a:cubicBezTo>
                    <a:pt x="174" y="12333"/>
                    <a:pt x="327" y="12706"/>
                    <a:pt x="607" y="12986"/>
                  </a:cubicBezTo>
                  <a:cubicBezTo>
                    <a:pt x="1009" y="13388"/>
                    <a:pt x="1489" y="13421"/>
                    <a:pt x="1620" y="13421"/>
                  </a:cubicBezTo>
                  <a:cubicBezTo>
                    <a:pt x="1642" y="13421"/>
                    <a:pt x="1655" y="13420"/>
                    <a:pt x="1654" y="13420"/>
                  </a:cubicBezTo>
                  <a:cubicBezTo>
                    <a:pt x="2761" y="13420"/>
                    <a:pt x="3467" y="12251"/>
                    <a:pt x="2976" y="11277"/>
                  </a:cubicBezTo>
                  <a:lnTo>
                    <a:pt x="4754" y="9246"/>
                  </a:lnTo>
                  <a:lnTo>
                    <a:pt x="4766" y="9246"/>
                  </a:lnTo>
                  <a:lnTo>
                    <a:pt x="6543" y="11279"/>
                  </a:lnTo>
                  <a:cubicBezTo>
                    <a:pt x="6366" y="11626"/>
                    <a:pt x="6340" y="12026"/>
                    <a:pt x="6452" y="12384"/>
                  </a:cubicBezTo>
                  <a:cubicBezTo>
                    <a:pt x="6479" y="12469"/>
                    <a:pt x="6556" y="12523"/>
                    <a:pt x="6640" y="12523"/>
                  </a:cubicBezTo>
                  <a:cubicBezTo>
                    <a:pt x="6659" y="12523"/>
                    <a:pt x="6678" y="12520"/>
                    <a:pt x="6697" y="12514"/>
                  </a:cubicBezTo>
                  <a:cubicBezTo>
                    <a:pt x="6800" y="12482"/>
                    <a:pt x="6858" y="12372"/>
                    <a:pt x="6826" y="12268"/>
                  </a:cubicBezTo>
                  <a:cubicBezTo>
                    <a:pt x="6605" y="11565"/>
                    <a:pt x="7135" y="10859"/>
                    <a:pt x="7861" y="10859"/>
                  </a:cubicBezTo>
                  <a:cubicBezTo>
                    <a:pt x="7879" y="10863"/>
                    <a:pt x="8288" y="10835"/>
                    <a:pt x="8631" y="11176"/>
                  </a:cubicBezTo>
                  <a:cubicBezTo>
                    <a:pt x="9313" y="11861"/>
                    <a:pt x="8825" y="13031"/>
                    <a:pt x="7861" y="13031"/>
                  </a:cubicBezTo>
                  <a:cubicBezTo>
                    <a:pt x="7860" y="13031"/>
                    <a:pt x="7858" y="13031"/>
                    <a:pt x="7855" y="13031"/>
                  </a:cubicBezTo>
                  <a:cubicBezTo>
                    <a:pt x="7853" y="13031"/>
                    <a:pt x="7851" y="13031"/>
                    <a:pt x="7849" y="13031"/>
                  </a:cubicBezTo>
                  <a:cubicBezTo>
                    <a:pt x="7791" y="13031"/>
                    <a:pt x="7557" y="13028"/>
                    <a:pt x="7308" y="12879"/>
                  </a:cubicBezTo>
                  <a:cubicBezTo>
                    <a:pt x="7276" y="12860"/>
                    <a:pt x="7241" y="12851"/>
                    <a:pt x="7207" y="12851"/>
                  </a:cubicBezTo>
                  <a:cubicBezTo>
                    <a:pt x="7140" y="12851"/>
                    <a:pt x="7075" y="12885"/>
                    <a:pt x="7038" y="12947"/>
                  </a:cubicBezTo>
                  <a:cubicBezTo>
                    <a:pt x="6983" y="13041"/>
                    <a:pt x="7014" y="13161"/>
                    <a:pt x="7107" y="13217"/>
                  </a:cubicBezTo>
                  <a:cubicBezTo>
                    <a:pt x="7347" y="13360"/>
                    <a:pt x="7604" y="13425"/>
                    <a:pt x="7856" y="13425"/>
                  </a:cubicBezTo>
                  <a:cubicBezTo>
                    <a:pt x="8624" y="13425"/>
                    <a:pt x="9342" y="12818"/>
                    <a:pt x="9342" y="11946"/>
                  </a:cubicBezTo>
                  <a:cubicBezTo>
                    <a:pt x="9342" y="11106"/>
                    <a:pt x="8654" y="10465"/>
                    <a:pt x="7866" y="10465"/>
                  </a:cubicBezTo>
                  <a:cubicBezTo>
                    <a:pt x="7702" y="10465"/>
                    <a:pt x="7534" y="10492"/>
                    <a:pt x="7366" y="10552"/>
                  </a:cubicBezTo>
                  <a:lnTo>
                    <a:pt x="5648" y="8585"/>
                  </a:lnTo>
                  <a:cubicBezTo>
                    <a:pt x="7376" y="8354"/>
                    <a:pt x="8724" y="6906"/>
                    <a:pt x="8796" y="5132"/>
                  </a:cubicBezTo>
                  <a:cubicBezTo>
                    <a:pt x="9346" y="5118"/>
                    <a:pt x="9537" y="4389"/>
                    <a:pt x="9058" y="4107"/>
                  </a:cubicBezTo>
                  <a:lnTo>
                    <a:pt x="9398" y="3717"/>
                  </a:lnTo>
                  <a:lnTo>
                    <a:pt x="9579" y="3717"/>
                  </a:lnTo>
                  <a:lnTo>
                    <a:pt x="9579" y="3727"/>
                  </a:lnTo>
                  <a:cubicBezTo>
                    <a:pt x="9579" y="3835"/>
                    <a:pt x="9667" y="3923"/>
                    <a:pt x="9775" y="3923"/>
                  </a:cubicBezTo>
                  <a:cubicBezTo>
                    <a:pt x="9884" y="3923"/>
                    <a:pt x="9973" y="3835"/>
                    <a:pt x="9973" y="3727"/>
                  </a:cubicBezTo>
                  <a:lnTo>
                    <a:pt x="9973" y="3717"/>
                  </a:lnTo>
                  <a:lnTo>
                    <a:pt x="10558" y="3717"/>
                  </a:lnTo>
                  <a:cubicBezTo>
                    <a:pt x="10596" y="3772"/>
                    <a:pt x="10657" y="3802"/>
                    <a:pt x="10720" y="3802"/>
                  </a:cubicBezTo>
                  <a:lnTo>
                    <a:pt x="11580" y="3802"/>
                  </a:lnTo>
                  <a:cubicBezTo>
                    <a:pt x="11688" y="3802"/>
                    <a:pt x="11776" y="3714"/>
                    <a:pt x="11776" y="3606"/>
                  </a:cubicBezTo>
                  <a:cubicBezTo>
                    <a:pt x="11776" y="3497"/>
                    <a:pt x="11688" y="3409"/>
                    <a:pt x="11580" y="3409"/>
                  </a:cubicBezTo>
                  <a:lnTo>
                    <a:pt x="10915" y="3409"/>
                  </a:lnTo>
                  <a:lnTo>
                    <a:pt x="10915" y="2915"/>
                  </a:lnTo>
                  <a:lnTo>
                    <a:pt x="13088" y="2918"/>
                  </a:lnTo>
                  <a:cubicBezTo>
                    <a:pt x="13151" y="2918"/>
                    <a:pt x="13205" y="2971"/>
                    <a:pt x="13205" y="3035"/>
                  </a:cubicBezTo>
                  <a:lnTo>
                    <a:pt x="13205" y="3294"/>
                  </a:lnTo>
                  <a:cubicBezTo>
                    <a:pt x="13205" y="3356"/>
                    <a:pt x="13151" y="3411"/>
                    <a:pt x="13088" y="3411"/>
                  </a:cubicBezTo>
                  <a:lnTo>
                    <a:pt x="12497" y="3411"/>
                  </a:lnTo>
                  <a:cubicBezTo>
                    <a:pt x="12389" y="3411"/>
                    <a:pt x="12301" y="3499"/>
                    <a:pt x="12301" y="3607"/>
                  </a:cubicBezTo>
                  <a:cubicBezTo>
                    <a:pt x="12301" y="3715"/>
                    <a:pt x="12389" y="3803"/>
                    <a:pt x="12497" y="3803"/>
                  </a:cubicBezTo>
                  <a:lnTo>
                    <a:pt x="13088" y="3803"/>
                  </a:lnTo>
                  <a:cubicBezTo>
                    <a:pt x="13369" y="3803"/>
                    <a:pt x="13599" y="3575"/>
                    <a:pt x="13599" y="3294"/>
                  </a:cubicBezTo>
                  <a:lnTo>
                    <a:pt x="13599" y="3035"/>
                  </a:lnTo>
                  <a:cubicBezTo>
                    <a:pt x="13598" y="2752"/>
                    <a:pt x="13368" y="2522"/>
                    <a:pt x="13086" y="2522"/>
                  </a:cubicBezTo>
                  <a:cubicBezTo>
                    <a:pt x="12907" y="2522"/>
                    <a:pt x="10820" y="2521"/>
                    <a:pt x="10717" y="2521"/>
                  </a:cubicBezTo>
                  <a:cubicBezTo>
                    <a:pt x="10647" y="2521"/>
                    <a:pt x="10586" y="2558"/>
                    <a:pt x="10551" y="2615"/>
                  </a:cubicBezTo>
                  <a:lnTo>
                    <a:pt x="9971" y="2615"/>
                  </a:lnTo>
                  <a:lnTo>
                    <a:pt x="9971" y="2311"/>
                  </a:lnTo>
                  <a:lnTo>
                    <a:pt x="10184" y="2311"/>
                  </a:lnTo>
                  <a:cubicBezTo>
                    <a:pt x="10466" y="2311"/>
                    <a:pt x="10696" y="2082"/>
                    <a:pt x="10696" y="1800"/>
                  </a:cubicBezTo>
                  <a:lnTo>
                    <a:pt x="10696" y="1603"/>
                  </a:lnTo>
                  <a:cubicBezTo>
                    <a:pt x="10696" y="1322"/>
                    <a:pt x="10466" y="1092"/>
                    <a:pt x="10184" y="1092"/>
                  </a:cubicBezTo>
                  <a:lnTo>
                    <a:pt x="9332" y="1092"/>
                  </a:lnTo>
                  <a:cubicBezTo>
                    <a:pt x="9050" y="1092"/>
                    <a:pt x="8821" y="1322"/>
                    <a:pt x="8821" y="1603"/>
                  </a:cubicBezTo>
                  <a:lnTo>
                    <a:pt x="8821" y="1800"/>
                  </a:lnTo>
                  <a:cubicBezTo>
                    <a:pt x="8821" y="2082"/>
                    <a:pt x="9050" y="2311"/>
                    <a:pt x="9332" y="2311"/>
                  </a:cubicBezTo>
                  <a:lnTo>
                    <a:pt x="9578" y="2311"/>
                  </a:lnTo>
                  <a:lnTo>
                    <a:pt x="9578" y="2615"/>
                  </a:lnTo>
                  <a:cubicBezTo>
                    <a:pt x="9541" y="2618"/>
                    <a:pt x="9504" y="2619"/>
                    <a:pt x="9466" y="2619"/>
                  </a:cubicBezTo>
                  <a:cubicBezTo>
                    <a:pt x="9382" y="2619"/>
                    <a:pt x="9298" y="2613"/>
                    <a:pt x="9215" y="2613"/>
                  </a:cubicBezTo>
                  <a:cubicBezTo>
                    <a:pt x="9043" y="2613"/>
                    <a:pt x="8877" y="2640"/>
                    <a:pt x="8734" y="2802"/>
                  </a:cubicBezTo>
                  <a:lnTo>
                    <a:pt x="7659" y="4030"/>
                  </a:lnTo>
                  <a:lnTo>
                    <a:pt x="5399" y="4027"/>
                  </a:lnTo>
                  <a:cubicBezTo>
                    <a:pt x="5394" y="3922"/>
                    <a:pt x="5361" y="3818"/>
                    <a:pt x="5305" y="3728"/>
                  </a:cubicBezTo>
                  <a:lnTo>
                    <a:pt x="5305" y="1991"/>
                  </a:lnTo>
                  <a:cubicBezTo>
                    <a:pt x="5305" y="1882"/>
                    <a:pt x="5217" y="1794"/>
                    <a:pt x="5108" y="1794"/>
                  </a:cubicBezTo>
                  <a:cubicBezTo>
                    <a:pt x="5000" y="1794"/>
                    <a:pt x="4912" y="1882"/>
                    <a:pt x="4912" y="1991"/>
                  </a:cubicBezTo>
                  <a:lnTo>
                    <a:pt x="4912" y="3439"/>
                  </a:lnTo>
                  <a:cubicBezTo>
                    <a:pt x="4860" y="3426"/>
                    <a:pt x="4807" y="3420"/>
                    <a:pt x="4756" y="3420"/>
                  </a:cubicBezTo>
                  <a:cubicBezTo>
                    <a:pt x="4700" y="3420"/>
                    <a:pt x="4646" y="3427"/>
                    <a:pt x="4597" y="3439"/>
                  </a:cubicBezTo>
                  <a:lnTo>
                    <a:pt x="4600" y="552"/>
                  </a:lnTo>
                  <a:cubicBezTo>
                    <a:pt x="4600" y="457"/>
                    <a:pt x="4677" y="395"/>
                    <a:pt x="4757" y="395"/>
                  </a:cubicBezTo>
                  <a:cubicBezTo>
                    <a:pt x="4796" y="395"/>
                    <a:pt x="4836" y="410"/>
                    <a:pt x="4868" y="442"/>
                  </a:cubicBezTo>
                  <a:cubicBezTo>
                    <a:pt x="4948" y="522"/>
                    <a:pt x="4900" y="589"/>
                    <a:pt x="4913" y="1073"/>
                  </a:cubicBezTo>
                  <a:cubicBezTo>
                    <a:pt x="4913" y="1182"/>
                    <a:pt x="5001" y="1271"/>
                    <a:pt x="5110" y="1271"/>
                  </a:cubicBezTo>
                  <a:cubicBezTo>
                    <a:pt x="5218" y="1271"/>
                    <a:pt x="5308" y="1182"/>
                    <a:pt x="5308" y="1073"/>
                  </a:cubicBezTo>
                  <a:lnTo>
                    <a:pt x="5308" y="552"/>
                  </a:lnTo>
                  <a:cubicBezTo>
                    <a:pt x="5308" y="406"/>
                    <a:pt x="5250" y="267"/>
                    <a:pt x="5146" y="162"/>
                  </a:cubicBezTo>
                  <a:cubicBezTo>
                    <a:pt x="4999" y="15"/>
                    <a:pt x="4823" y="1"/>
                    <a:pt x="4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554;p41">
              <a:extLst>
                <a:ext uri="{FF2B5EF4-FFF2-40B4-BE49-F238E27FC236}">
                  <a16:creationId xmlns:a16="http://schemas.microsoft.com/office/drawing/2014/main" xmlns="" id="{7C39F2A1-99C7-460A-9F58-9D17F6D7DE00}"/>
                </a:ext>
              </a:extLst>
            </p:cNvPr>
            <p:cNvSpPr/>
            <p:nvPr/>
          </p:nvSpPr>
          <p:spPr>
            <a:xfrm>
              <a:off x="4804906" y="2999407"/>
              <a:ext cx="48684" cy="36492"/>
            </a:xfrm>
            <a:custGeom>
              <a:avLst/>
              <a:gdLst/>
              <a:ahLst/>
              <a:cxnLst/>
              <a:rect l="l" t="t" r="r" b="b"/>
              <a:pathLst>
                <a:path w="1725" h="1293" extrusionOk="0">
                  <a:moveTo>
                    <a:pt x="858" y="395"/>
                  </a:moveTo>
                  <a:cubicBezTo>
                    <a:pt x="861" y="395"/>
                    <a:pt x="864" y="395"/>
                    <a:pt x="863" y="395"/>
                  </a:cubicBezTo>
                  <a:cubicBezTo>
                    <a:pt x="930" y="395"/>
                    <a:pt x="993" y="421"/>
                    <a:pt x="1042" y="469"/>
                  </a:cubicBezTo>
                  <a:cubicBezTo>
                    <a:pt x="1200" y="626"/>
                    <a:pt x="1086" y="899"/>
                    <a:pt x="863" y="899"/>
                  </a:cubicBezTo>
                  <a:cubicBezTo>
                    <a:pt x="639" y="899"/>
                    <a:pt x="525" y="626"/>
                    <a:pt x="684" y="469"/>
                  </a:cubicBezTo>
                  <a:cubicBezTo>
                    <a:pt x="754" y="400"/>
                    <a:pt x="835" y="395"/>
                    <a:pt x="858" y="395"/>
                  </a:cubicBezTo>
                  <a:close/>
                  <a:moveTo>
                    <a:pt x="872" y="1"/>
                  </a:moveTo>
                  <a:cubicBezTo>
                    <a:pt x="865" y="1"/>
                    <a:pt x="862" y="1"/>
                    <a:pt x="862" y="1"/>
                  </a:cubicBezTo>
                  <a:cubicBezTo>
                    <a:pt x="290" y="1"/>
                    <a:pt x="1" y="697"/>
                    <a:pt x="405" y="1103"/>
                  </a:cubicBezTo>
                  <a:cubicBezTo>
                    <a:pt x="584" y="1281"/>
                    <a:pt x="801" y="1293"/>
                    <a:pt x="851" y="1293"/>
                  </a:cubicBezTo>
                  <a:cubicBezTo>
                    <a:pt x="858" y="1293"/>
                    <a:pt x="862" y="1292"/>
                    <a:pt x="862" y="1292"/>
                  </a:cubicBezTo>
                  <a:cubicBezTo>
                    <a:pt x="1434" y="1292"/>
                    <a:pt x="1724" y="597"/>
                    <a:pt x="1318" y="192"/>
                  </a:cubicBezTo>
                  <a:cubicBezTo>
                    <a:pt x="1140" y="12"/>
                    <a:pt x="922" y="1"/>
                    <a:pt x="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555;p41">
              <a:extLst>
                <a:ext uri="{FF2B5EF4-FFF2-40B4-BE49-F238E27FC236}">
                  <a16:creationId xmlns:a16="http://schemas.microsoft.com/office/drawing/2014/main" xmlns="" id="{9C3D3414-9B5E-4DDE-A331-6DA80CFCC059}"/>
                </a:ext>
              </a:extLst>
            </p:cNvPr>
            <p:cNvSpPr/>
            <p:nvPr/>
          </p:nvSpPr>
          <p:spPr>
            <a:xfrm>
              <a:off x="4986264" y="2999549"/>
              <a:ext cx="42616" cy="36887"/>
            </a:xfrm>
            <a:custGeom>
              <a:avLst/>
              <a:gdLst/>
              <a:ahLst/>
              <a:cxnLst/>
              <a:rect l="l" t="t" r="r" b="b"/>
              <a:pathLst>
                <a:path w="1510" h="1307" extrusionOk="0">
                  <a:moveTo>
                    <a:pt x="647" y="393"/>
                  </a:moveTo>
                  <a:cubicBezTo>
                    <a:pt x="871" y="393"/>
                    <a:pt x="985" y="665"/>
                    <a:pt x="825" y="824"/>
                  </a:cubicBezTo>
                  <a:cubicBezTo>
                    <a:pt x="756" y="892"/>
                    <a:pt x="674" y="897"/>
                    <a:pt x="653" y="897"/>
                  </a:cubicBezTo>
                  <a:cubicBezTo>
                    <a:pt x="649" y="897"/>
                    <a:pt x="647" y="897"/>
                    <a:pt x="647" y="897"/>
                  </a:cubicBezTo>
                  <a:cubicBezTo>
                    <a:pt x="579" y="897"/>
                    <a:pt x="517" y="870"/>
                    <a:pt x="468" y="824"/>
                  </a:cubicBezTo>
                  <a:cubicBezTo>
                    <a:pt x="311" y="666"/>
                    <a:pt x="422" y="393"/>
                    <a:pt x="647" y="393"/>
                  </a:cubicBezTo>
                  <a:close/>
                  <a:moveTo>
                    <a:pt x="647" y="0"/>
                  </a:moveTo>
                  <a:cubicBezTo>
                    <a:pt x="291" y="0"/>
                    <a:pt x="2" y="289"/>
                    <a:pt x="0" y="644"/>
                  </a:cubicBezTo>
                  <a:cubicBezTo>
                    <a:pt x="0" y="1003"/>
                    <a:pt x="289" y="1289"/>
                    <a:pt x="646" y="1292"/>
                  </a:cubicBezTo>
                  <a:cubicBezTo>
                    <a:pt x="655" y="1289"/>
                    <a:pt x="899" y="1306"/>
                    <a:pt x="1102" y="1101"/>
                  </a:cubicBezTo>
                  <a:cubicBezTo>
                    <a:pt x="1510" y="696"/>
                    <a:pt x="1219" y="0"/>
                    <a:pt x="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556;p41">
              <a:extLst>
                <a:ext uri="{FF2B5EF4-FFF2-40B4-BE49-F238E27FC236}">
                  <a16:creationId xmlns:a16="http://schemas.microsoft.com/office/drawing/2014/main" xmlns="" id="{BB854C72-9684-4172-A408-0E65C8A53587}"/>
                </a:ext>
              </a:extLst>
            </p:cNvPr>
            <p:cNvSpPr/>
            <p:nvPr/>
          </p:nvSpPr>
          <p:spPr>
            <a:xfrm>
              <a:off x="4942434" y="2728979"/>
              <a:ext cx="57179" cy="46454"/>
            </a:xfrm>
            <a:custGeom>
              <a:avLst/>
              <a:gdLst/>
              <a:ahLst/>
              <a:cxnLst/>
              <a:rect l="l" t="t" r="r" b="b"/>
              <a:pathLst>
                <a:path w="2026" h="1646" extrusionOk="0">
                  <a:moveTo>
                    <a:pt x="687" y="394"/>
                  </a:moveTo>
                  <a:cubicBezTo>
                    <a:pt x="742" y="394"/>
                    <a:pt x="798" y="413"/>
                    <a:pt x="843" y="452"/>
                  </a:cubicBezTo>
                  <a:lnTo>
                    <a:pt x="889" y="492"/>
                  </a:lnTo>
                  <a:cubicBezTo>
                    <a:pt x="925" y="524"/>
                    <a:pt x="972" y="540"/>
                    <a:pt x="1019" y="540"/>
                  </a:cubicBezTo>
                  <a:cubicBezTo>
                    <a:pt x="1064" y="540"/>
                    <a:pt x="1110" y="525"/>
                    <a:pt x="1146" y="494"/>
                  </a:cubicBezTo>
                  <a:cubicBezTo>
                    <a:pt x="1172" y="476"/>
                    <a:pt x="1230" y="399"/>
                    <a:pt x="1342" y="399"/>
                  </a:cubicBezTo>
                  <a:cubicBezTo>
                    <a:pt x="1350" y="399"/>
                    <a:pt x="1358" y="399"/>
                    <a:pt x="1365" y="400"/>
                  </a:cubicBezTo>
                  <a:cubicBezTo>
                    <a:pt x="1572" y="417"/>
                    <a:pt x="1659" y="682"/>
                    <a:pt x="1495" y="818"/>
                  </a:cubicBezTo>
                  <a:lnTo>
                    <a:pt x="1009" y="1226"/>
                  </a:lnTo>
                  <a:lnTo>
                    <a:pt x="530" y="807"/>
                  </a:lnTo>
                  <a:cubicBezTo>
                    <a:pt x="431" y="721"/>
                    <a:pt x="422" y="573"/>
                    <a:pt x="507" y="474"/>
                  </a:cubicBezTo>
                  <a:cubicBezTo>
                    <a:pt x="554" y="421"/>
                    <a:pt x="620" y="394"/>
                    <a:pt x="687" y="394"/>
                  </a:cubicBezTo>
                  <a:close/>
                  <a:moveTo>
                    <a:pt x="684" y="1"/>
                  </a:moveTo>
                  <a:cubicBezTo>
                    <a:pt x="509" y="1"/>
                    <a:pt x="335" y="73"/>
                    <a:pt x="210" y="215"/>
                  </a:cubicBezTo>
                  <a:cubicBezTo>
                    <a:pt x="6" y="448"/>
                    <a:pt x="0" y="792"/>
                    <a:pt x="198" y="1030"/>
                  </a:cubicBezTo>
                  <a:cubicBezTo>
                    <a:pt x="220" y="1057"/>
                    <a:pt x="243" y="1080"/>
                    <a:pt x="270" y="1104"/>
                  </a:cubicBezTo>
                  <a:lnTo>
                    <a:pt x="798" y="1566"/>
                  </a:lnTo>
                  <a:cubicBezTo>
                    <a:pt x="857" y="1619"/>
                    <a:pt x="932" y="1645"/>
                    <a:pt x="1007" y="1645"/>
                  </a:cubicBezTo>
                  <a:cubicBezTo>
                    <a:pt x="1079" y="1645"/>
                    <a:pt x="1151" y="1620"/>
                    <a:pt x="1211" y="1570"/>
                  </a:cubicBezTo>
                  <a:cubicBezTo>
                    <a:pt x="1758" y="1108"/>
                    <a:pt x="1761" y="1115"/>
                    <a:pt x="1820" y="1046"/>
                  </a:cubicBezTo>
                  <a:cubicBezTo>
                    <a:pt x="2023" y="812"/>
                    <a:pt x="2026" y="468"/>
                    <a:pt x="1825" y="231"/>
                  </a:cubicBezTo>
                  <a:cubicBezTo>
                    <a:pt x="1700" y="83"/>
                    <a:pt x="1521" y="7"/>
                    <a:pt x="1342" y="7"/>
                  </a:cubicBezTo>
                  <a:cubicBezTo>
                    <a:pt x="1230" y="7"/>
                    <a:pt x="1118" y="37"/>
                    <a:pt x="1019" y="97"/>
                  </a:cubicBezTo>
                  <a:cubicBezTo>
                    <a:pt x="917" y="33"/>
                    <a:pt x="800" y="1"/>
                    <a:pt x="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557;p41">
              <a:extLst>
                <a:ext uri="{FF2B5EF4-FFF2-40B4-BE49-F238E27FC236}">
                  <a16:creationId xmlns:a16="http://schemas.microsoft.com/office/drawing/2014/main" xmlns="" id="{9DE2AF42-3C2B-4DDA-99CC-FBB1BCCE9062}"/>
                </a:ext>
              </a:extLst>
            </p:cNvPr>
            <p:cNvSpPr/>
            <p:nvPr/>
          </p:nvSpPr>
          <p:spPr>
            <a:xfrm>
              <a:off x="5001307" y="2710861"/>
              <a:ext cx="13998" cy="13970"/>
            </a:xfrm>
            <a:custGeom>
              <a:avLst/>
              <a:gdLst/>
              <a:ahLst/>
              <a:cxnLst/>
              <a:rect l="l" t="t" r="r" b="b"/>
              <a:pathLst>
                <a:path w="496" h="495" extrusionOk="0">
                  <a:moveTo>
                    <a:pt x="247" y="1"/>
                  </a:moveTo>
                  <a:cubicBezTo>
                    <a:pt x="110" y="1"/>
                    <a:pt x="0" y="112"/>
                    <a:pt x="0" y="248"/>
                  </a:cubicBezTo>
                  <a:cubicBezTo>
                    <a:pt x="0" y="385"/>
                    <a:pt x="111" y="495"/>
                    <a:pt x="247" y="495"/>
                  </a:cubicBezTo>
                  <a:cubicBezTo>
                    <a:pt x="385" y="495"/>
                    <a:pt x="496" y="383"/>
                    <a:pt x="496" y="248"/>
                  </a:cubicBezTo>
                  <a:cubicBezTo>
                    <a:pt x="496" y="112"/>
                    <a:pt x="385" y="1"/>
                    <a:pt x="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558;p41">
              <a:extLst>
                <a:ext uri="{FF2B5EF4-FFF2-40B4-BE49-F238E27FC236}">
                  <a16:creationId xmlns:a16="http://schemas.microsoft.com/office/drawing/2014/main" xmlns="" id="{7CF0227B-6A4A-4608-9CEC-A4383D859005}"/>
                </a:ext>
              </a:extLst>
            </p:cNvPr>
            <p:cNvSpPr/>
            <p:nvPr/>
          </p:nvSpPr>
          <p:spPr>
            <a:xfrm>
              <a:off x="4964617" y="2686843"/>
              <a:ext cx="13998" cy="13970"/>
            </a:xfrm>
            <a:custGeom>
              <a:avLst/>
              <a:gdLst/>
              <a:ahLst/>
              <a:cxnLst/>
              <a:rect l="l" t="t" r="r" b="b"/>
              <a:pathLst>
                <a:path w="496" h="495" extrusionOk="0">
                  <a:moveTo>
                    <a:pt x="247" y="1"/>
                  </a:moveTo>
                  <a:cubicBezTo>
                    <a:pt x="110" y="1"/>
                    <a:pt x="0" y="112"/>
                    <a:pt x="0" y="248"/>
                  </a:cubicBezTo>
                  <a:cubicBezTo>
                    <a:pt x="0" y="385"/>
                    <a:pt x="111" y="495"/>
                    <a:pt x="247" y="495"/>
                  </a:cubicBezTo>
                  <a:cubicBezTo>
                    <a:pt x="384" y="495"/>
                    <a:pt x="496" y="385"/>
                    <a:pt x="496" y="248"/>
                  </a:cubicBezTo>
                  <a:cubicBezTo>
                    <a:pt x="496" y="111"/>
                    <a:pt x="384" y="1"/>
                    <a:pt x="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Espace réservé du contenu 2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xmlns="" id="{331568D6-720F-40CF-BA92-D0682D2C8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8529" y="4085637"/>
            <a:ext cx="623485" cy="635954"/>
          </a:xfrm>
          <a:prstGeom prst="rect">
            <a:avLst/>
          </a:prstGeom>
        </p:spPr>
      </p:pic>
      <p:grpSp>
        <p:nvGrpSpPr>
          <p:cNvPr id="6" name="Google Shape;610;p41">
            <a:extLst>
              <a:ext uri="{FF2B5EF4-FFF2-40B4-BE49-F238E27FC236}">
                <a16:creationId xmlns:a16="http://schemas.microsoft.com/office/drawing/2014/main" xmlns="" id="{80717B39-BFCC-40C9-A0DC-B3F65118E7F4}"/>
              </a:ext>
            </a:extLst>
          </p:cNvPr>
          <p:cNvGrpSpPr/>
          <p:nvPr/>
        </p:nvGrpSpPr>
        <p:grpSpPr>
          <a:xfrm>
            <a:off x="10617951" y="4087841"/>
            <a:ext cx="478093" cy="634709"/>
            <a:chOff x="2887498" y="3870438"/>
            <a:chExt cx="275790" cy="379028"/>
          </a:xfrm>
          <a:solidFill>
            <a:schemeClr val="tx1"/>
          </a:solidFill>
        </p:grpSpPr>
        <p:sp>
          <p:nvSpPr>
            <p:cNvPr id="28" name="Google Shape;611;p41">
              <a:extLst>
                <a:ext uri="{FF2B5EF4-FFF2-40B4-BE49-F238E27FC236}">
                  <a16:creationId xmlns:a16="http://schemas.microsoft.com/office/drawing/2014/main" xmlns="" id="{3B629251-AD4E-4F53-B2DB-94BE60291D0F}"/>
                </a:ext>
              </a:extLst>
            </p:cNvPr>
            <p:cNvSpPr/>
            <p:nvPr/>
          </p:nvSpPr>
          <p:spPr>
            <a:xfrm>
              <a:off x="2991498" y="4177471"/>
              <a:ext cx="171790" cy="71770"/>
            </a:xfrm>
            <a:custGeom>
              <a:avLst/>
              <a:gdLst/>
              <a:ahLst/>
              <a:cxnLst/>
              <a:rect l="l" t="t" r="r" b="b"/>
              <a:pathLst>
                <a:path w="6087" h="2543" extrusionOk="0">
                  <a:moveTo>
                    <a:pt x="5559" y="1"/>
                  </a:moveTo>
                  <a:cubicBezTo>
                    <a:pt x="5547" y="1"/>
                    <a:pt x="5534" y="2"/>
                    <a:pt x="5522" y="4"/>
                  </a:cubicBezTo>
                  <a:cubicBezTo>
                    <a:pt x="5415" y="26"/>
                    <a:pt x="5346" y="128"/>
                    <a:pt x="5366" y="235"/>
                  </a:cubicBezTo>
                  <a:lnTo>
                    <a:pt x="5655" y="1686"/>
                  </a:lnTo>
                  <a:cubicBezTo>
                    <a:pt x="5666" y="1761"/>
                    <a:pt x="5676" y="1936"/>
                    <a:pt x="5587" y="2040"/>
                  </a:cubicBezTo>
                  <a:cubicBezTo>
                    <a:pt x="5504" y="2134"/>
                    <a:pt x="5372" y="2152"/>
                    <a:pt x="5138" y="2152"/>
                  </a:cubicBezTo>
                  <a:cubicBezTo>
                    <a:pt x="4994" y="2152"/>
                    <a:pt x="4812" y="2145"/>
                    <a:pt x="4579" y="2145"/>
                  </a:cubicBezTo>
                  <a:cubicBezTo>
                    <a:pt x="4482" y="2145"/>
                    <a:pt x="4375" y="2146"/>
                    <a:pt x="4259" y="2149"/>
                  </a:cubicBezTo>
                  <a:lnTo>
                    <a:pt x="4259" y="295"/>
                  </a:lnTo>
                  <a:cubicBezTo>
                    <a:pt x="4259" y="186"/>
                    <a:pt x="4171" y="98"/>
                    <a:pt x="4063" y="98"/>
                  </a:cubicBezTo>
                  <a:cubicBezTo>
                    <a:pt x="3954" y="98"/>
                    <a:pt x="3865" y="186"/>
                    <a:pt x="3865" y="295"/>
                  </a:cubicBezTo>
                  <a:lnTo>
                    <a:pt x="3865" y="2149"/>
                  </a:lnTo>
                  <a:lnTo>
                    <a:pt x="199" y="2149"/>
                  </a:lnTo>
                  <a:cubicBezTo>
                    <a:pt x="90" y="2149"/>
                    <a:pt x="1" y="2237"/>
                    <a:pt x="1" y="2346"/>
                  </a:cubicBezTo>
                  <a:cubicBezTo>
                    <a:pt x="1" y="2454"/>
                    <a:pt x="90" y="2542"/>
                    <a:pt x="199" y="2542"/>
                  </a:cubicBezTo>
                  <a:lnTo>
                    <a:pt x="5244" y="2542"/>
                  </a:lnTo>
                  <a:cubicBezTo>
                    <a:pt x="5526" y="2542"/>
                    <a:pt x="5740" y="2460"/>
                    <a:pt x="5883" y="2297"/>
                  </a:cubicBezTo>
                  <a:cubicBezTo>
                    <a:pt x="6048" y="2112"/>
                    <a:pt x="6087" y="1823"/>
                    <a:pt x="6043" y="1615"/>
                  </a:cubicBezTo>
                  <a:lnTo>
                    <a:pt x="5753" y="159"/>
                  </a:lnTo>
                  <a:cubicBezTo>
                    <a:pt x="5734" y="66"/>
                    <a:pt x="5652" y="1"/>
                    <a:pt x="55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612;p41">
              <a:extLst>
                <a:ext uri="{FF2B5EF4-FFF2-40B4-BE49-F238E27FC236}">
                  <a16:creationId xmlns:a16="http://schemas.microsoft.com/office/drawing/2014/main" xmlns="" id="{56B33C5F-EA9C-4F8F-A144-07C94764981F}"/>
                </a:ext>
              </a:extLst>
            </p:cNvPr>
            <p:cNvSpPr/>
            <p:nvPr/>
          </p:nvSpPr>
          <p:spPr>
            <a:xfrm>
              <a:off x="2887498" y="3870438"/>
              <a:ext cx="261933" cy="379028"/>
            </a:xfrm>
            <a:custGeom>
              <a:avLst/>
              <a:gdLst/>
              <a:ahLst/>
              <a:cxnLst/>
              <a:rect l="l" t="t" r="r" b="b"/>
              <a:pathLst>
                <a:path w="9281" h="13430" extrusionOk="0">
                  <a:moveTo>
                    <a:pt x="2300" y="3899"/>
                  </a:moveTo>
                  <a:lnTo>
                    <a:pt x="2300" y="4706"/>
                  </a:lnTo>
                  <a:cubicBezTo>
                    <a:pt x="1825" y="4565"/>
                    <a:pt x="1825" y="4040"/>
                    <a:pt x="2300" y="3899"/>
                  </a:cubicBezTo>
                  <a:close/>
                  <a:moveTo>
                    <a:pt x="7515" y="3900"/>
                  </a:moveTo>
                  <a:cubicBezTo>
                    <a:pt x="7989" y="4042"/>
                    <a:pt x="7989" y="4568"/>
                    <a:pt x="7515" y="4708"/>
                  </a:cubicBezTo>
                  <a:lnTo>
                    <a:pt x="7515" y="3900"/>
                  </a:lnTo>
                  <a:close/>
                  <a:moveTo>
                    <a:pt x="6417" y="2653"/>
                  </a:moveTo>
                  <a:cubicBezTo>
                    <a:pt x="6452" y="2653"/>
                    <a:pt x="6486" y="2666"/>
                    <a:pt x="6513" y="2687"/>
                  </a:cubicBezTo>
                  <a:cubicBezTo>
                    <a:pt x="6560" y="2727"/>
                    <a:pt x="6563" y="2772"/>
                    <a:pt x="6565" y="2810"/>
                  </a:cubicBezTo>
                  <a:cubicBezTo>
                    <a:pt x="6578" y="3159"/>
                    <a:pt x="6705" y="3473"/>
                    <a:pt x="6963" y="3695"/>
                  </a:cubicBezTo>
                  <a:lnTo>
                    <a:pt x="6962" y="3694"/>
                  </a:lnTo>
                  <a:lnTo>
                    <a:pt x="6962" y="3694"/>
                  </a:lnTo>
                  <a:cubicBezTo>
                    <a:pt x="6998" y="3726"/>
                    <a:pt x="7063" y="3775"/>
                    <a:pt x="7121" y="3806"/>
                  </a:cubicBezTo>
                  <a:lnTo>
                    <a:pt x="7121" y="5146"/>
                  </a:lnTo>
                  <a:cubicBezTo>
                    <a:pt x="7121" y="6383"/>
                    <a:pt x="6105" y="7359"/>
                    <a:pt x="4917" y="7359"/>
                  </a:cubicBezTo>
                  <a:cubicBezTo>
                    <a:pt x="4583" y="7359"/>
                    <a:pt x="4235" y="7282"/>
                    <a:pt x="3892" y="7112"/>
                  </a:cubicBezTo>
                  <a:cubicBezTo>
                    <a:pt x="3892" y="7112"/>
                    <a:pt x="3891" y="7110"/>
                    <a:pt x="3888" y="7110"/>
                  </a:cubicBezTo>
                  <a:cubicBezTo>
                    <a:pt x="3430" y="6875"/>
                    <a:pt x="3049" y="6470"/>
                    <a:pt x="2848" y="5962"/>
                  </a:cubicBezTo>
                  <a:cubicBezTo>
                    <a:pt x="2649" y="5458"/>
                    <a:pt x="2693" y="5189"/>
                    <a:pt x="2693" y="3809"/>
                  </a:cubicBezTo>
                  <a:cubicBezTo>
                    <a:pt x="3005" y="3624"/>
                    <a:pt x="3236" y="3275"/>
                    <a:pt x="3249" y="2794"/>
                  </a:cubicBezTo>
                  <a:cubicBezTo>
                    <a:pt x="3251" y="2713"/>
                    <a:pt x="3321" y="2653"/>
                    <a:pt x="3397" y="2653"/>
                  </a:cubicBezTo>
                  <a:cubicBezTo>
                    <a:pt x="3404" y="2653"/>
                    <a:pt x="3411" y="2654"/>
                    <a:pt x="3419" y="2655"/>
                  </a:cubicBezTo>
                  <a:lnTo>
                    <a:pt x="3479" y="2664"/>
                  </a:lnTo>
                  <a:cubicBezTo>
                    <a:pt x="3602" y="2670"/>
                    <a:pt x="4056" y="2769"/>
                    <a:pt x="4846" y="2769"/>
                  </a:cubicBezTo>
                  <a:cubicBezTo>
                    <a:pt x="5267" y="2769"/>
                    <a:pt x="5782" y="2741"/>
                    <a:pt x="6393" y="2655"/>
                  </a:cubicBezTo>
                  <a:cubicBezTo>
                    <a:pt x="6401" y="2654"/>
                    <a:pt x="6409" y="2653"/>
                    <a:pt x="6417" y="2653"/>
                  </a:cubicBezTo>
                  <a:close/>
                  <a:moveTo>
                    <a:pt x="4084" y="7619"/>
                  </a:moveTo>
                  <a:cubicBezTo>
                    <a:pt x="4513" y="7762"/>
                    <a:pt x="4864" y="7749"/>
                    <a:pt x="4888" y="7753"/>
                  </a:cubicBezTo>
                  <a:lnTo>
                    <a:pt x="4888" y="7750"/>
                  </a:lnTo>
                  <a:lnTo>
                    <a:pt x="4890" y="7750"/>
                  </a:lnTo>
                  <a:lnTo>
                    <a:pt x="4890" y="7753"/>
                  </a:lnTo>
                  <a:cubicBezTo>
                    <a:pt x="5256" y="7747"/>
                    <a:pt x="5467" y="7705"/>
                    <a:pt x="5724" y="7623"/>
                  </a:cubicBezTo>
                  <a:lnTo>
                    <a:pt x="5724" y="7819"/>
                  </a:lnTo>
                  <a:lnTo>
                    <a:pt x="4873" y="8913"/>
                  </a:lnTo>
                  <a:lnTo>
                    <a:pt x="4084" y="7815"/>
                  </a:lnTo>
                  <a:lnTo>
                    <a:pt x="4084" y="7619"/>
                  </a:lnTo>
                  <a:close/>
                  <a:moveTo>
                    <a:pt x="5964" y="8152"/>
                  </a:moveTo>
                  <a:lnTo>
                    <a:pt x="6313" y="8389"/>
                  </a:lnTo>
                  <a:lnTo>
                    <a:pt x="5942" y="9430"/>
                  </a:lnTo>
                  <a:cubicBezTo>
                    <a:pt x="5942" y="9430"/>
                    <a:pt x="5941" y="9430"/>
                    <a:pt x="5941" y="9430"/>
                  </a:cubicBezTo>
                  <a:cubicBezTo>
                    <a:pt x="5936" y="9430"/>
                    <a:pt x="5927" y="9417"/>
                    <a:pt x="5887" y="9403"/>
                  </a:cubicBezTo>
                  <a:cubicBezTo>
                    <a:pt x="5834" y="9382"/>
                    <a:pt x="5270" y="9179"/>
                    <a:pt x="5187" y="9148"/>
                  </a:cubicBezTo>
                  <a:lnTo>
                    <a:pt x="5964" y="8152"/>
                  </a:lnTo>
                  <a:close/>
                  <a:moveTo>
                    <a:pt x="3846" y="8157"/>
                  </a:moveTo>
                  <a:lnTo>
                    <a:pt x="4561" y="9154"/>
                  </a:lnTo>
                  <a:cubicBezTo>
                    <a:pt x="3884" y="9423"/>
                    <a:pt x="3913" y="9403"/>
                    <a:pt x="3875" y="9431"/>
                  </a:cubicBezTo>
                  <a:cubicBezTo>
                    <a:pt x="3875" y="9431"/>
                    <a:pt x="3874" y="9432"/>
                    <a:pt x="3874" y="9432"/>
                  </a:cubicBezTo>
                  <a:cubicBezTo>
                    <a:pt x="3870" y="9432"/>
                    <a:pt x="3861" y="9399"/>
                    <a:pt x="3501" y="8390"/>
                  </a:cubicBezTo>
                  <a:lnTo>
                    <a:pt x="3846" y="8157"/>
                  </a:lnTo>
                  <a:close/>
                  <a:moveTo>
                    <a:pt x="4876" y="0"/>
                  </a:moveTo>
                  <a:cubicBezTo>
                    <a:pt x="4012" y="0"/>
                    <a:pt x="3141" y="344"/>
                    <a:pt x="2497" y="1095"/>
                  </a:cubicBezTo>
                  <a:cubicBezTo>
                    <a:pt x="2425" y="1176"/>
                    <a:pt x="2433" y="1300"/>
                    <a:pt x="2514" y="1372"/>
                  </a:cubicBezTo>
                  <a:cubicBezTo>
                    <a:pt x="2552" y="1406"/>
                    <a:pt x="2598" y="1422"/>
                    <a:pt x="2645" y="1422"/>
                  </a:cubicBezTo>
                  <a:cubicBezTo>
                    <a:pt x="2699" y="1422"/>
                    <a:pt x="2754" y="1399"/>
                    <a:pt x="2793" y="1355"/>
                  </a:cubicBezTo>
                  <a:cubicBezTo>
                    <a:pt x="3359" y="701"/>
                    <a:pt x="4122" y="400"/>
                    <a:pt x="4879" y="400"/>
                  </a:cubicBezTo>
                  <a:cubicBezTo>
                    <a:pt x="6079" y="400"/>
                    <a:pt x="7262" y="1155"/>
                    <a:pt x="7621" y="2460"/>
                  </a:cubicBezTo>
                  <a:lnTo>
                    <a:pt x="7625" y="2472"/>
                  </a:lnTo>
                  <a:cubicBezTo>
                    <a:pt x="7756" y="2961"/>
                    <a:pt x="7713" y="3302"/>
                    <a:pt x="7722" y="3561"/>
                  </a:cubicBezTo>
                  <a:cubicBezTo>
                    <a:pt x="7605" y="3512"/>
                    <a:pt x="7476" y="3486"/>
                    <a:pt x="7339" y="3483"/>
                  </a:cubicBezTo>
                  <a:cubicBezTo>
                    <a:pt x="7199" y="3406"/>
                    <a:pt x="7079" y="3272"/>
                    <a:pt x="7014" y="3097"/>
                  </a:cubicBezTo>
                  <a:cubicBezTo>
                    <a:pt x="6982" y="3000"/>
                    <a:pt x="6969" y="2951"/>
                    <a:pt x="6958" y="2788"/>
                  </a:cubicBezTo>
                  <a:cubicBezTo>
                    <a:pt x="6955" y="2635"/>
                    <a:pt x="6884" y="2491"/>
                    <a:pt x="6765" y="2391"/>
                  </a:cubicBezTo>
                  <a:cubicBezTo>
                    <a:pt x="6657" y="2301"/>
                    <a:pt x="6553" y="2271"/>
                    <a:pt x="6417" y="2271"/>
                  </a:cubicBezTo>
                  <a:cubicBezTo>
                    <a:pt x="6149" y="2271"/>
                    <a:pt x="5757" y="2388"/>
                    <a:pt x="4967" y="2388"/>
                  </a:cubicBezTo>
                  <a:cubicBezTo>
                    <a:pt x="4643" y="2388"/>
                    <a:pt x="4253" y="2368"/>
                    <a:pt x="3777" y="2313"/>
                  </a:cubicBezTo>
                  <a:lnTo>
                    <a:pt x="3481" y="2272"/>
                  </a:lnTo>
                  <a:cubicBezTo>
                    <a:pt x="3452" y="2268"/>
                    <a:pt x="3423" y="2266"/>
                    <a:pt x="3395" y="2266"/>
                  </a:cubicBezTo>
                  <a:cubicBezTo>
                    <a:pt x="3110" y="2266"/>
                    <a:pt x="2864" y="2491"/>
                    <a:pt x="2855" y="2792"/>
                  </a:cubicBezTo>
                  <a:cubicBezTo>
                    <a:pt x="2851" y="2888"/>
                    <a:pt x="2846" y="2946"/>
                    <a:pt x="2816" y="3050"/>
                  </a:cubicBezTo>
                  <a:cubicBezTo>
                    <a:pt x="2754" y="3258"/>
                    <a:pt x="2632" y="3366"/>
                    <a:pt x="2631" y="3366"/>
                  </a:cubicBezTo>
                  <a:cubicBezTo>
                    <a:pt x="2631" y="3366"/>
                    <a:pt x="2631" y="3366"/>
                    <a:pt x="2631" y="3366"/>
                  </a:cubicBezTo>
                  <a:lnTo>
                    <a:pt x="2631" y="3366"/>
                  </a:lnTo>
                  <a:cubicBezTo>
                    <a:pt x="2581" y="3416"/>
                    <a:pt x="2527" y="3458"/>
                    <a:pt x="2475" y="3486"/>
                  </a:cubicBezTo>
                  <a:cubicBezTo>
                    <a:pt x="2338" y="3487"/>
                    <a:pt x="2209" y="3516"/>
                    <a:pt x="2092" y="3562"/>
                  </a:cubicBezTo>
                  <a:cubicBezTo>
                    <a:pt x="2094" y="2989"/>
                    <a:pt x="2095" y="2613"/>
                    <a:pt x="2329" y="2082"/>
                  </a:cubicBezTo>
                  <a:cubicBezTo>
                    <a:pt x="2373" y="1983"/>
                    <a:pt x="2326" y="1868"/>
                    <a:pt x="2228" y="1825"/>
                  </a:cubicBezTo>
                  <a:cubicBezTo>
                    <a:pt x="2202" y="1813"/>
                    <a:pt x="2176" y="1808"/>
                    <a:pt x="2149" y="1808"/>
                  </a:cubicBezTo>
                  <a:cubicBezTo>
                    <a:pt x="2074" y="1808"/>
                    <a:pt x="2001" y="1852"/>
                    <a:pt x="1968" y="1926"/>
                  </a:cubicBezTo>
                  <a:cubicBezTo>
                    <a:pt x="1809" y="2287"/>
                    <a:pt x="1718" y="2671"/>
                    <a:pt x="1702" y="3074"/>
                  </a:cubicBezTo>
                  <a:cubicBezTo>
                    <a:pt x="1702" y="3076"/>
                    <a:pt x="1697" y="3811"/>
                    <a:pt x="1701" y="3864"/>
                  </a:cubicBezTo>
                  <a:cubicBezTo>
                    <a:pt x="1341" y="4353"/>
                    <a:pt x="1658" y="4998"/>
                    <a:pt x="2300" y="5117"/>
                  </a:cubicBezTo>
                  <a:cubicBezTo>
                    <a:pt x="2312" y="6833"/>
                    <a:pt x="3666" y="7435"/>
                    <a:pt x="3684" y="7454"/>
                  </a:cubicBezTo>
                  <a:cubicBezTo>
                    <a:pt x="3687" y="7457"/>
                    <a:pt x="3689" y="7457"/>
                    <a:pt x="3690" y="7458"/>
                  </a:cubicBezTo>
                  <a:lnTo>
                    <a:pt x="3690" y="7790"/>
                  </a:lnTo>
                  <a:lnTo>
                    <a:pt x="3182" y="8136"/>
                  </a:lnTo>
                  <a:cubicBezTo>
                    <a:pt x="1653" y="8586"/>
                    <a:pt x="1520" y="8624"/>
                    <a:pt x="1502" y="8631"/>
                  </a:cubicBezTo>
                  <a:cubicBezTo>
                    <a:pt x="1074" y="8790"/>
                    <a:pt x="749" y="9132"/>
                    <a:pt x="651" y="9624"/>
                  </a:cubicBezTo>
                  <a:cubicBezTo>
                    <a:pt x="51" y="12631"/>
                    <a:pt x="77" y="12501"/>
                    <a:pt x="77" y="12513"/>
                  </a:cubicBezTo>
                  <a:cubicBezTo>
                    <a:pt x="1" y="13043"/>
                    <a:pt x="282" y="13430"/>
                    <a:pt x="875" y="13430"/>
                  </a:cubicBezTo>
                  <a:lnTo>
                    <a:pt x="2969" y="13430"/>
                  </a:lnTo>
                  <a:cubicBezTo>
                    <a:pt x="3078" y="13430"/>
                    <a:pt x="3166" y="13340"/>
                    <a:pt x="3166" y="13232"/>
                  </a:cubicBezTo>
                  <a:cubicBezTo>
                    <a:pt x="3166" y="13124"/>
                    <a:pt x="3078" y="13036"/>
                    <a:pt x="2969" y="13036"/>
                  </a:cubicBezTo>
                  <a:lnTo>
                    <a:pt x="2261" y="13036"/>
                  </a:lnTo>
                  <a:lnTo>
                    <a:pt x="2261" y="11181"/>
                  </a:lnTo>
                  <a:cubicBezTo>
                    <a:pt x="2261" y="11072"/>
                    <a:pt x="2173" y="10984"/>
                    <a:pt x="2065" y="10984"/>
                  </a:cubicBezTo>
                  <a:cubicBezTo>
                    <a:pt x="1957" y="10984"/>
                    <a:pt x="1869" y="11072"/>
                    <a:pt x="1869" y="11181"/>
                  </a:cubicBezTo>
                  <a:lnTo>
                    <a:pt x="1869" y="13028"/>
                  </a:lnTo>
                  <a:lnTo>
                    <a:pt x="875" y="13028"/>
                  </a:lnTo>
                  <a:cubicBezTo>
                    <a:pt x="557" y="13028"/>
                    <a:pt x="424" y="12890"/>
                    <a:pt x="467" y="12565"/>
                  </a:cubicBezTo>
                  <a:cubicBezTo>
                    <a:pt x="1090" y="9540"/>
                    <a:pt x="1003" y="9524"/>
                    <a:pt x="1259" y="9244"/>
                  </a:cubicBezTo>
                  <a:cubicBezTo>
                    <a:pt x="1363" y="9134"/>
                    <a:pt x="1493" y="9049"/>
                    <a:pt x="1636" y="8995"/>
                  </a:cubicBezTo>
                  <a:cubicBezTo>
                    <a:pt x="3076" y="8571"/>
                    <a:pt x="3137" y="8552"/>
                    <a:pt x="3140" y="8550"/>
                  </a:cubicBezTo>
                  <a:lnTo>
                    <a:pt x="3143" y="8550"/>
                  </a:lnTo>
                  <a:cubicBezTo>
                    <a:pt x="3523" y="9605"/>
                    <a:pt x="3497" y="9560"/>
                    <a:pt x="3533" y="9625"/>
                  </a:cubicBezTo>
                  <a:cubicBezTo>
                    <a:pt x="3600" y="9745"/>
                    <a:pt x="3728" y="9822"/>
                    <a:pt x="3871" y="9822"/>
                  </a:cubicBezTo>
                  <a:cubicBezTo>
                    <a:pt x="3941" y="9822"/>
                    <a:pt x="4015" y="9804"/>
                    <a:pt x="4087" y="9762"/>
                  </a:cubicBezTo>
                  <a:cubicBezTo>
                    <a:pt x="4142" y="9741"/>
                    <a:pt x="4604" y="9559"/>
                    <a:pt x="4672" y="9531"/>
                  </a:cubicBezTo>
                  <a:lnTo>
                    <a:pt x="4672" y="11174"/>
                  </a:lnTo>
                  <a:cubicBezTo>
                    <a:pt x="4672" y="11282"/>
                    <a:pt x="4760" y="11371"/>
                    <a:pt x="4869" y="11371"/>
                  </a:cubicBezTo>
                  <a:cubicBezTo>
                    <a:pt x="4977" y="11371"/>
                    <a:pt x="5065" y="11282"/>
                    <a:pt x="5065" y="11174"/>
                  </a:cubicBezTo>
                  <a:lnTo>
                    <a:pt x="5065" y="9522"/>
                  </a:lnTo>
                  <a:cubicBezTo>
                    <a:pt x="5918" y="9833"/>
                    <a:pt x="5675" y="9741"/>
                    <a:pt x="5776" y="9787"/>
                  </a:cubicBezTo>
                  <a:cubicBezTo>
                    <a:pt x="5829" y="9812"/>
                    <a:pt x="5886" y="9824"/>
                    <a:pt x="5942" y="9824"/>
                  </a:cubicBezTo>
                  <a:cubicBezTo>
                    <a:pt x="6102" y="9824"/>
                    <a:pt x="6256" y="9727"/>
                    <a:pt x="6315" y="9561"/>
                  </a:cubicBezTo>
                  <a:lnTo>
                    <a:pt x="6674" y="8552"/>
                  </a:lnTo>
                  <a:cubicBezTo>
                    <a:pt x="7780" y="8878"/>
                    <a:pt x="7999" y="8943"/>
                    <a:pt x="8033" y="8953"/>
                  </a:cubicBezTo>
                  <a:lnTo>
                    <a:pt x="8033" y="8953"/>
                  </a:lnTo>
                  <a:cubicBezTo>
                    <a:pt x="8029" y="8952"/>
                    <a:pt x="8028" y="8952"/>
                    <a:pt x="8028" y="8952"/>
                  </a:cubicBezTo>
                  <a:lnTo>
                    <a:pt x="8028" y="8952"/>
                  </a:lnTo>
                  <a:cubicBezTo>
                    <a:pt x="8028" y="8952"/>
                    <a:pt x="8038" y="8955"/>
                    <a:pt x="8038" y="8955"/>
                  </a:cubicBezTo>
                  <a:cubicBezTo>
                    <a:pt x="8038" y="8955"/>
                    <a:pt x="8037" y="8954"/>
                    <a:pt x="8033" y="8953"/>
                  </a:cubicBezTo>
                  <a:lnTo>
                    <a:pt x="8033" y="8953"/>
                  </a:lnTo>
                  <a:cubicBezTo>
                    <a:pt x="8034" y="8954"/>
                    <a:pt x="8036" y="8954"/>
                    <a:pt x="8038" y="8955"/>
                  </a:cubicBezTo>
                  <a:cubicBezTo>
                    <a:pt x="8054" y="8963"/>
                    <a:pt x="8646" y="9060"/>
                    <a:pt x="8773" y="9693"/>
                  </a:cubicBezTo>
                  <a:lnTo>
                    <a:pt x="8877" y="10216"/>
                  </a:lnTo>
                  <a:cubicBezTo>
                    <a:pt x="8897" y="10309"/>
                    <a:pt x="8979" y="10374"/>
                    <a:pt x="9071" y="10374"/>
                  </a:cubicBezTo>
                  <a:cubicBezTo>
                    <a:pt x="9084" y="10374"/>
                    <a:pt x="9096" y="10373"/>
                    <a:pt x="9109" y="10370"/>
                  </a:cubicBezTo>
                  <a:cubicBezTo>
                    <a:pt x="9213" y="10347"/>
                    <a:pt x="9280" y="10245"/>
                    <a:pt x="9260" y="10138"/>
                  </a:cubicBezTo>
                  <a:cubicBezTo>
                    <a:pt x="9156" y="9743"/>
                    <a:pt x="9192" y="9235"/>
                    <a:pt x="8682" y="8835"/>
                  </a:cubicBezTo>
                  <a:cubicBezTo>
                    <a:pt x="8392" y="8608"/>
                    <a:pt x="8302" y="8624"/>
                    <a:pt x="6635" y="8131"/>
                  </a:cubicBezTo>
                  <a:lnTo>
                    <a:pt x="6118" y="7782"/>
                  </a:lnTo>
                  <a:lnTo>
                    <a:pt x="6118" y="7457"/>
                  </a:lnTo>
                  <a:cubicBezTo>
                    <a:pt x="7062" y="6944"/>
                    <a:pt x="7515" y="6037"/>
                    <a:pt x="7515" y="5147"/>
                  </a:cubicBezTo>
                  <a:lnTo>
                    <a:pt x="7515" y="5111"/>
                  </a:lnTo>
                  <a:cubicBezTo>
                    <a:pt x="8159" y="4991"/>
                    <a:pt x="8473" y="4344"/>
                    <a:pt x="8115" y="3860"/>
                  </a:cubicBezTo>
                  <a:cubicBezTo>
                    <a:pt x="8115" y="3856"/>
                    <a:pt x="8125" y="3130"/>
                    <a:pt x="8093" y="2824"/>
                  </a:cubicBezTo>
                  <a:cubicBezTo>
                    <a:pt x="7882" y="1056"/>
                    <a:pt x="6390" y="0"/>
                    <a:pt x="4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613;p41">
              <a:extLst>
                <a:ext uri="{FF2B5EF4-FFF2-40B4-BE49-F238E27FC236}">
                  <a16:creationId xmlns:a16="http://schemas.microsoft.com/office/drawing/2014/main" xmlns="" id="{3849CA50-9866-4364-AB9A-EEDC2C26E436}"/>
                </a:ext>
              </a:extLst>
            </p:cNvPr>
            <p:cNvSpPr/>
            <p:nvPr/>
          </p:nvSpPr>
          <p:spPr>
            <a:xfrm>
              <a:off x="2975975" y="41117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Google Shape;1205;p55">
            <a:extLst>
              <a:ext uri="{FF2B5EF4-FFF2-40B4-BE49-F238E27FC236}">
                <a16:creationId xmlns:a16="http://schemas.microsoft.com/office/drawing/2014/main" xmlns="" id="{2DFD67B0-E0A1-4B4A-8D95-2DD4B202BECD}"/>
              </a:ext>
            </a:extLst>
          </p:cNvPr>
          <p:cNvCxnSpPr/>
          <p:nvPr/>
        </p:nvCxnSpPr>
        <p:spPr>
          <a:xfrm rot="10800000">
            <a:off x="8756038" y="3035872"/>
            <a:ext cx="603900" cy="0"/>
          </a:xfrm>
          <a:prstGeom prst="straightConnector1">
            <a:avLst/>
          </a:prstGeom>
          <a:noFill/>
          <a:ln w="76200" cap="flat" cmpd="sng">
            <a:solidFill>
              <a:srgbClr val="6213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1205;p55">
            <a:extLst>
              <a:ext uri="{FF2B5EF4-FFF2-40B4-BE49-F238E27FC236}">
                <a16:creationId xmlns:a16="http://schemas.microsoft.com/office/drawing/2014/main" xmlns="" id="{2DFD67B0-E0A1-4B4A-8D95-2DD4B202BECD}"/>
              </a:ext>
            </a:extLst>
          </p:cNvPr>
          <p:cNvCxnSpPr/>
          <p:nvPr/>
        </p:nvCxnSpPr>
        <p:spPr>
          <a:xfrm rot="10800000">
            <a:off x="8778529" y="4847088"/>
            <a:ext cx="603900" cy="0"/>
          </a:xfrm>
          <a:prstGeom prst="straightConnector1">
            <a:avLst/>
          </a:prstGeom>
          <a:noFill/>
          <a:ln w="76200" cap="flat" cmpd="sng">
            <a:solidFill>
              <a:srgbClr val="6213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1205;p55">
            <a:extLst>
              <a:ext uri="{FF2B5EF4-FFF2-40B4-BE49-F238E27FC236}">
                <a16:creationId xmlns:a16="http://schemas.microsoft.com/office/drawing/2014/main" xmlns="" id="{2DFD67B0-E0A1-4B4A-8D95-2DD4B202BECD}"/>
              </a:ext>
            </a:extLst>
          </p:cNvPr>
          <p:cNvCxnSpPr/>
          <p:nvPr/>
        </p:nvCxnSpPr>
        <p:spPr>
          <a:xfrm rot="10800000">
            <a:off x="10558821" y="3035872"/>
            <a:ext cx="603900" cy="0"/>
          </a:xfrm>
          <a:prstGeom prst="straightConnector1">
            <a:avLst/>
          </a:prstGeom>
          <a:noFill/>
          <a:ln w="76200" cap="flat" cmpd="sng">
            <a:solidFill>
              <a:srgbClr val="6213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205;p55">
            <a:extLst>
              <a:ext uri="{FF2B5EF4-FFF2-40B4-BE49-F238E27FC236}">
                <a16:creationId xmlns:a16="http://schemas.microsoft.com/office/drawing/2014/main" xmlns="" id="{2DFD67B0-E0A1-4B4A-8D95-2DD4B202BECD}"/>
              </a:ext>
            </a:extLst>
          </p:cNvPr>
          <p:cNvCxnSpPr/>
          <p:nvPr/>
        </p:nvCxnSpPr>
        <p:spPr>
          <a:xfrm rot="10800000">
            <a:off x="10567613" y="4847088"/>
            <a:ext cx="603900" cy="0"/>
          </a:xfrm>
          <a:prstGeom prst="straightConnector1">
            <a:avLst/>
          </a:prstGeom>
          <a:noFill/>
          <a:ln w="76200" cap="flat" cmpd="sng">
            <a:solidFill>
              <a:srgbClr val="62136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97FECB-DF18-4079-998E-E8CDB09F0764}"/>
              </a:ext>
            </a:extLst>
          </p:cNvPr>
          <p:cNvSpPr/>
          <p:nvPr/>
        </p:nvSpPr>
        <p:spPr>
          <a:xfrm>
            <a:off x="8737209" y="3025784"/>
            <a:ext cx="59343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fr-FR" sz="23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</a:p>
        </p:txBody>
      </p:sp>
      <p:sp>
        <p:nvSpPr>
          <p:cNvPr id="36" name="Google Shape;1190;p55">
            <a:extLst>
              <a:ext uri="{FF2B5EF4-FFF2-40B4-BE49-F238E27FC236}">
                <a16:creationId xmlns:a16="http://schemas.microsoft.com/office/drawing/2014/main" xmlns="" id="{AAB99416-949E-4B52-A404-F1B161B16C6F}"/>
              </a:ext>
            </a:extLst>
          </p:cNvPr>
          <p:cNvSpPr txBox="1"/>
          <p:nvPr/>
        </p:nvSpPr>
        <p:spPr>
          <a:xfrm>
            <a:off x="10050771" y="3086099"/>
            <a:ext cx="1644392" cy="33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3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miko"/>
              </a:rPr>
              <a:t>1,97</a:t>
            </a:r>
            <a:endParaRPr sz="23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miko"/>
            </a:endParaRPr>
          </a:p>
        </p:txBody>
      </p:sp>
      <p:sp>
        <p:nvSpPr>
          <p:cNvPr id="37" name="Google Shape;1190;p55">
            <a:extLst>
              <a:ext uri="{FF2B5EF4-FFF2-40B4-BE49-F238E27FC236}">
                <a16:creationId xmlns:a16="http://schemas.microsoft.com/office/drawing/2014/main" xmlns="" id="{22CFA703-D703-426D-B7B5-1A904BD63D02}"/>
              </a:ext>
            </a:extLst>
          </p:cNvPr>
          <p:cNvSpPr txBox="1"/>
          <p:nvPr/>
        </p:nvSpPr>
        <p:spPr>
          <a:xfrm>
            <a:off x="8254879" y="4873941"/>
            <a:ext cx="1651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3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miko"/>
              </a:rPr>
              <a:t>4,6%</a:t>
            </a:r>
            <a:endParaRPr sz="23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miko"/>
            </a:endParaRPr>
          </a:p>
        </p:txBody>
      </p:sp>
      <p:sp>
        <p:nvSpPr>
          <p:cNvPr id="38" name="Google Shape;1209;p55">
            <a:extLst>
              <a:ext uri="{FF2B5EF4-FFF2-40B4-BE49-F238E27FC236}">
                <a16:creationId xmlns:a16="http://schemas.microsoft.com/office/drawing/2014/main" xmlns="" id="{F6A9313A-4DA7-41DD-866D-0BFB11C08ACF}"/>
              </a:ext>
            </a:extLst>
          </p:cNvPr>
          <p:cNvSpPr txBox="1"/>
          <p:nvPr/>
        </p:nvSpPr>
        <p:spPr>
          <a:xfrm>
            <a:off x="10084547" y="4872766"/>
            <a:ext cx="1651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3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miko"/>
              </a:rPr>
              <a:t>9,4%</a:t>
            </a:r>
            <a:endParaRPr sz="23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miko"/>
            </a:endParaRPr>
          </a:p>
        </p:txBody>
      </p:sp>
      <p:sp>
        <p:nvSpPr>
          <p:cNvPr id="39" name="Google Shape;1191;p55">
            <a:extLst>
              <a:ext uri="{FF2B5EF4-FFF2-40B4-BE49-F238E27FC236}">
                <a16:creationId xmlns:a16="http://schemas.microsoft.com/office/drawing/2014/main" xmlns="" id="{90CFE651-00DB-4727-B9B4-4C0CF96B65D8}"/>
              </a:ext>
            </a:extLst>
          </p:cNvPr>
          <p:cNvSpPr txBox="1"/>
          <p:nvPr/>
        </p:nvSpPr>
        <p:spPr>
          <a:xfrm>
            <a:off x="8101206" y="3395809"/>
            <a:ext cx="1892247" cy="2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fr-FR" sz="16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Taille de ménage</a:t>
            </a:r>
            <a:endParaRPr sz="1600" b="1" kern="0" dirty="0">
              <a:solidFill>
                <a:srgbClr val="62136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40" name="Google Shape;1191;p55">
            <a:extLst>
              <a:ext uri="{FF2B5EF4-FFF2-40B4-BE49-F238E27FC236}">
                <a16:creationId xmlns:a16="http://schemas.microsoft.com/office/drawing/2014/main" xmlns="" id="{0B094705-8B64-43A4-9D20-C2632B434127}"/>
              </a:ext>
            </a:extLst>
          </p:cNvPr>
          <p:cNvSpPr txBox="1"/>
          <p:nvPr/>
        </p:nvSpPr>
        <p:spPr>
          <a:xfrm>
            <a:off x="10043963" y="3416908"/>
            <a:ext cx="1651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6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Fécondité</a:t>
            </a:r>
            <a:endParaRPr sz="1600" b="1" kern="0" dirty="0">
              <a:solidFill>
                <a:srgbClr val="62136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41" name="Google Shape;1210;p55">
            <a:extLst>
              <a:ext uri="{FF2B5EF4-FFF2-40B4-BE49-F238E27FC236}">
                <a16:creationId xmlns:a16="http://schemas.microsoft.com/office/drawing/2014/main" xmlns="" id="{1CF6EC10-8F54-4E3E-BC5A-4C8C35F69327}"/>
              </a:ext>
            </a:extLst>
          </p:cNvPr>
          <p:cNvSpPr txBox="1"/>
          <p:nvPr/>
        </p:nvSpPr>
        <p:spPr>
          <a:xfrm>
            <a:off x="8144147" y="5283766"/>
            <a:ext cx="1892247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6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Femmes Divorcées</a:t>
            </a:r>
            <a:endParaRPr sz="1600" b="1" kern="0" dirty="0">
              <a:solidFill>
                <a:srgbClr val="62136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42" name="Google Shape;1210;p55">
            <a:extLst>
              <a:ext uri="{FF2B5EF4-FFF2-40B4-BE49-F238E27FC236}">
                <a16:creationId xmlns:a16="http://schemas.microsoft.com/office/drawing/2014/main" xmlns="" id="{883DFA43-8203-4B50-A723-654ACF87340A}"/>
              </a:ext>
            </a:extLst>
          </p:cNvPr>
          <p:cNvSpPr txBox="1"/>
          <p:nvPr/>
        </p:nvSpPr>
        <p:spPr>
          <a:xfrm>
            <a:off x="10069692" y="5283766"/>
            <a:ext cx="1651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fr-FR" sz="16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Célibat définitif</a:t>
            </a:r>
            <a:endParaRPr sz="1600" b="1" kern="0" dirty="0">
              <a:solidFill>
                <a:srgbClr val="62136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83D88E13-1DAE-4E5D-9EB7-8B3731AFEC38}"/>
              </a:ext>
            </a:extLst>
          </p:cNvPr>
          <p:cNvSpPr txBox="1"/>
          <p:nvPr/>
        </p:nvSpPr>
        <p:spPr>
          <a:xfrm>
            <a:off x="7184155" y="5838383"/>
            <a:ext cx="4722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Source de données : RGPH 2024</a:t>
            </a:r>
          </a:p>
        </p:txBody>
      </p:sp>
    </p:spTree>
    <p:extLst>
      <p:ext uri="{BB962C8B-B14F-4D97-AF65-F5344CB8AC3E}">
        <p14:creationId xmlns:p14="http://schemas.microsoft.com/office/powerpoint/2010/main" xmlns="" val="228527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7357"/>
          </a:xfrm>
        </p:spPr>
        <p:txBody>
          <a:bodyPr>
            <a:normAutofit/>
          </a:bodyPr>
          <a:lstStyle/>
          <a:p>
            <a:r>
              <a:rPr lang="fr-FR" sz="40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Objectifs spécifiques de l’ENF25</a:t>
            </a:r>
            <a:endParaRPr lang="fr-FR" dirty="0">
              <a:solidFill>
                <a:srgbClr val="62136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1278" y="2112963"/>
            <a:ext cx="10745630" cy="4376614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fr-FR" dirty="0" smtClean="0"/>
              <a:t> Produire des indicateurs actualisés sur la famille marocaine pour analyser ses transformations structurelles et leurs impacts démographiques, sociaux, économiques et culturels.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Définir une typologie de la famille contemporaine, ses réseaux et leurs dynamiques, en comparaison avec 1995.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Étudier le processus de nucléarisation en lien avec les principales étapes du parcours de vie (études, emploi, retraite, vieillesse, grand-parentalité).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Analyser la formation, la dissolution et la recomposition des familles en interaction avec les comportements démographiques.</a:t>
            </a:r>
          </a:p>
          <a:p>
            <a:pPr algn="l">
              <a:buFont typeface="Arial" pitchFamily="34" charset="0"/>
              <a:buChar char="•"/>
            </a:pPr>
            <a:r>
              <a:rPr lang="fr-FR" dirty="0" smtClean="0"/>
              <a:t> Reconstituer les trajectoires familiales à partir de données biographiques pour comprendre les mécanismes d’adaptation face aux mutations sociales et économiques.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6149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4931" y="1362808"/>
            <a:ext cx="10374923" cy="616912"/>
          </a:xfrm>
        </p:spPr>
        <p:txBody>
          <a:bodyPr>
            <a:normAutofit fontScale="90000"/>
          </a:bodyPr>
          <a:lstStyle/>
          <a:p>
            <a:r>
              <a:rPr lang="fr-FR" sz="40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Thématiques de l’Enquête</a:t>
            </a:r>
          </a:p>
        </p:txBody>
      </p:sp>
      <p:sp>
        <p:nvSpPr>
          <p:cNvPr id="9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61278" y="2099643"/>
            <a:ext cx="11015204" cy="1134624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77003A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Analyse des structures familiales et de leur évolution entre 1995 et 2025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-2358" y="2099642"/>
            <a:ext cx="517672" cy="623753"/>
            <a:chOff x="5401912" y="1582149"/>
            <a:chExt cx="517672" cy="623753"/>
          </a:xfrm>
          <a:solidFill>
            <a:srgbClr val="62136F"/>
          </a:solidFill>
        </p:grpSpPr>
        <p:sp>
          <p:nvSpPr>
            <p:cNvPr id="11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401912" y="1582149"/>
              <a:ext cx="511833" cy="623753"/>
            </a:xfrm>
            <a:prstGeom prst="flowChartDelay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515306" y="1601085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61278" y="4157393"/>
            <a:ext cx="11015204" cy="1176603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77003A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Réseau familial et solidarité sociale : y-a-t-il une famille providence ?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561" y="4250530"/>
            <a:ext cx="511833" cy="623753"/>
            <a:chOff x="5544787" y="1582149"/>
            <a:chExt cx="511833" cy="623753"/>
          </a:xfrm>
          <a:solidFill>
            <a:srgbClr val="62136F"/>
          </a:solidFill>
        </p:grpSpPr>
        <p:sp>
          <p:nvSpPr>
            <p:cNvPr id="16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544787" y="1582149"/>
              <a:ext cx="511833" cy="623753"/>
            </a:xfrm>
            <a:prstGeom prst="flowChartDelay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7A0037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601031" y="1601085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6265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7357"/>
          </a:xfrm>
        </p:spPr>
        <p:txBody>
          <a:bodyPr>
            <a:normAutofit/>
          </a:bodyPr>
          <a:lstStyle/>
          <a:p>
            <a:r>
              <a:rPr lang="fr-FR" sz="40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Thématiques de l’Enquête</a:t>
            </a:r>
          </a:p>
        </p:txBody>
      </p:sp>
      <p:sp>
        <p:nvSpPr>
          <p:cNvPr id="9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88398" y="2085455"/>
            <a:ext cx="11015204" cy="1021812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Configuration familiale selon l’entourage (distance, proximité) et la mobilité résidentielle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-2358" y="2099642"/>
            <a:ext cx="517672" cy="623753"/>
            <a:chOff x="5401912" y="1582149"/>
            <a:chExt cx="517672" cy="623753"/>
          </a:xfrm>
          <a:solidFill>
            <a:srgbClr val="62136F"/>
          </a:solidFill>
        </p:grpSpPr>
        <p:sp>
          <p:nvSpPr>
            <p:cNvPr id="11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401912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515306" y="1601085"/>
              <a:ext cx="404278" cy="523220"/>
            </a:xfrm>
            <a:prstGeom prst="rect">
              <a:avLst/>
            </a:prstGeom>
            <a:noFill/>
            <a:ln>
              <a:solidFill>
                <a:srgbClr val="5525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4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61278" y="3926829"/>
            <a:ext cx="11015204" cy="1161627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Biographie, formation, dissolution et recomposition de la famille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-2358" y="4189306"/>
            <a:ext cx="511833" cy="623753"/>
            <a:chOff x="5544787" y="1582149"/>
            <a:chExt cx="511833" cy="623753"/>
          </a:xfrm>
          <a:solidFill>
            <a:srgbClr val="62136F"/>
          </a:solidFill>
        </p:grpSpPr>
        <p:sp>
          <p:nvSpPr>
            <p:cNvPr id="16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544787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601031" y="1601085"/>
              <a:ext cx="404278" cy="523220"/>
            </a:xfrm>
            <a:prstGeom prst="rect">
              <a:avLst/>
            </a:prstGeom>
            <a:noFill/>
            <a:ln>
              <a:solidFill>
                <a:srgbClr val="5525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8923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7357"/>
          </a:xfrm>
        </p:spPr>
        <p:txBody>
          <a:bodyPr>
            <a:normAutofit/>
          </a:bodyPr>
          <a:lstStyle/>
          <a:p>
            <a:r>
              <a:rPr lang="fr-FR" sz="40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Thématiques de l’Enquête</a:t>
            </a:r>
          </a:p>
        </p:txBody>
      </p:sp>
      <p:sp>
        <p:nvSpPr>
          <p:cNvPr id="9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61277" y="2235115"/>
            <a:ext cx="11165055" cy="1007628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Comportements démographiques : fécondité, nuptialité, rupture d'unions, monoparentalité et célibat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-2358" y="2455256"/>
            <a:ext cx="517672" cy="623753"/>
            <a:chOff x="5401912" y="1582149"/>
            <a:chExt cx="517672" cy="623753"/>
          </a:xfrm>
          <a:solidFill>
            <a:srgbClr val="62136F"/>
          </a:solidFill>
        </p:grpSpPr>
        <p:sp>
          <p:nvSpPr>
            <p:cNvPr id="11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401912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515306" y="1601085"/>
              <a:ext cx="4042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4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61278" y="4445943"/>
            <a:ext cx="11015204" cy="913452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Famille et </a:t>
            </a:r>
            <a:r>
              <a:rPr lang="fr-FR" sz="2800" b="1" dirty="0" smtClean="0">
                <a:solidFill>
                  <a:srgbClr val="F26C23"/>
                </a:solidFill>
              </a:rPr>
              <a:t>vieillesse</a:t>
            </a:r>
            <a:endParaRPr lang="fr-FR" sz="2800" b="1" dirty="0">
              <a:solidFill>
                <a:srgbClr val="F26C23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561" y="4572948"/>
            <a:ext cx="511833" cy="623753"/>
            <a:chOff x="5544787" y="1582149"/>
            <a:chExt cx="511833" cy="623753"/>
          </a:xfrm>
          <a:solidFill>
            <a:srgbClr val="62136F"/>
          </a:solidFill>
        </p:grpSpPr>
        <p:sp>
          <p:nvSpPr>
            <p:cNvPr id="16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544787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chemeClr val="accent2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634899" y="1618019"/>
              <a:ext cx="404278" cy="523220"/>
            </a:xfrm>
            <a:prstGeom prst="rect">
              <a:avLst/>
            </a:prstGeom>
            <a:noFill/>
            <a:ln>
              <a:solidFill>
                <a:srgbClr val="5525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4231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7357"/>
          </a:xfrm>
        </p:spPr>
        <p:txBody>
          <a:bodyPr>
            <a:normAutofit/>
          </a:bodyPr>
          <a:lstStyle/>
          <a:p>
            <a:r>
              <a:rPr lang="fr-FR" sz="4000" b="1" kern="0" dirty="0">
                <a:solidFill>
                  <a:srgbClr val="62136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Thématiques de l’Enquête</a:t>
            </a:r>
          </a:p>
        </p:txBody>
      </p:sp>
      <p:sp>
        <p:nvSpPr>
          <p:cNvPr id="9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61278" y="2099643"/>
            <a:ext cx="11015204" cy="897557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Famille et genre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-2358" y="2302850"/>
            <a:ext cx="517672" cy="623753"/>
            <a:chOff x="5401912" y="1582149"/>
            <a:chExt cx="517672" cy="623753"/>
          </a:xfrm>
          <a:solidFill>
            <a:srgbClr val="62136F"/>
          </a:solidFill>
        </p:grpSpPr>
        <p:sp>
          <p:nvSpPr>
            <p:cNvPr id="11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401912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515306" y="1601085"/>
              <a:ext cx="4042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14" name="Google Shape;1071;p31">
            <a:extLst>
              <a:ext uri="{FF2B5EF4-FFF2-40B4-BE49-F238E27FC236}">
                <a16:creationId xmlns:a16="http://schemas.microsoft.com/office/drawing/2014/main" xmlns="" id="{BD3C4F75-D6BB-48C6-AF53-C4DEA2FF81D3}"/>
              </a:ext>
            </a:extLst>
          </p:cNvPr>
          <p:cNvSpPr/>
          <p:nvPr/>
        </p:nvSpPr>
        <p:spPr>
          <a:xfrm>
            <a:off x="561278" y="4123267"/>
            <a:ext cx="11015204" cy="1054389"/>
          </a:xfrm>
          <a:prstGeom prst="roundRect">
            <a:avLst>
              <a:gd name="adj" fmla="val 50000"/>
            </a:avLst>
          </a:prstGeom>
          <a:solidFill>
            <a:srgbClr val="62136F"/>
          </a:solidFill>
          <a:ln>
            <a:solidFill>
              <a:srgbClr val="55257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r-FR" sz="2800" b="1" dirty="0">
                <a:solidFill>
                  <a:srgbClr val="F26C23"/>
                </a:solidFill>
              </a:rPr>
              <a:t>Mobilité sociale intergénérationnelle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21427726-EE08-43B0-A08A-F06411B85E52}"/>
              </a:ext>
            </a:extLst>
          </p:cNvPr>
          <p:cNvGrpSpPr/>
          <p:nvPr/>
        </p:nvGrpSpPr>
        <p:grpSpPr>
          <a:xfrm flipH="1">
            <a:off x="561" y="4249091"/>
            <a:ext cx="511833" cy="623753"/>
            <a:chOff x="5544787" y="1582149"/>
            <a:chExt cx="511833" cy="623753"/>
          </a:xfrm>
          <a:solidFill>
            <a:srgbClr val="62136F"/>
          </a:solidFill>
        </p:grpSpPr>
        <p:sp>
          <p:nvSpPr>
            <p:cNvPr id="16" name="Google Shape;1094;p31">
              <a:extLst>
                <a:ext uri="{FF2B5EF4-FFF2-40B4-BE49-F238E27FC236}">
                  <a16:creationId xmlns:a16="http://schemas.microsoft.com/office/drawing/2014/main" xmlns="" id="{405276E1-57D8-4DEA-B917-25E67F1C107B}"/>
                </a:ext>
              </a:extLst>
            </p:cNvPr>
            <p:cNvSpPr/>
            <p:nvPr/>
          </p:nvSpPr>
          <p:spPr>
            <a:xfrm flipH="1">
              <a:off x="5544787" y="1582149"/>
              <a:ext cx="511833" cy="623753"/>
            </a:xfrm>
            <a:prstGeom prst="flowChartDelay">
              <a:avLst/>
            </a:prstGeom>
            <a:grpFill/>
            <a:ln>
              <a:solidFill>
                <a:srgbClr val="552579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b="1" kern="0" dirty="0">
                <a:solidFill>
                  <a:srgbClr val="F26C2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AD3AF5E7-5FA8-4624-BF47-94A18667DDEA}"/>
                </a:ext>
              </a:extLst>
            </p:cNvPr>
            <p:cNvSpPr txBox="1"/>
            <p:nvPr/>
          </p:nvSpPr>
          <p:spPr>
            <a:xfrm>
              <a:off x="5601031" y="1601085"/>
              <a:ext cx="4042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26C23"/>
                  </a:solidFill>
                  <a:latin typeface="Britannic Bold" panose="020B090306070302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79890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522</Words>
  <Application>Microsoft Office PowerPoint</Application>
  <PresentationFormat>Personnalisé</PresentationFormat>
  <Paragraphs>69</Paragraphs>
  <Slides>12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Plan</vt:lpstr>
      <vt:lpstr>Pourquoi une enquête sur la famille?</vt:lpstr>
      <vt:lpstr>Contexte</vt:lpstr>
      <vt:lpstr>Objectifs spécifiques de l’ENF25</vt:lpstr>
      <vt:lpstr>Thématiques de l’Enquête</vt:lpstr>
      <vt:lpstr>Thématiques de l’Enquête</vt:lpstr>
      <vt:lpstr>Thématiques de l’Enquête</vt:lpstr>
      <vt:lpstr>Thématiques de l’Enquête</vt:lpstr>
      <vt:lpstr>Thématiques de l’Enquête</vt:lpstr>
      <vt:lpstr>Méthodologie de l’enquête </vt:lpstr>
      <vt:lpstr>Merci de votre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DELL</cp:lastModifiedBy>
  <cp:revision>95</cp:revision>
  <dcterms:created xsi:type="dcterms:W3CDTF">2025-10-16T09:13:00Z</dcterms:created>
  <dcterms:modified xsi:type="dcterms:W3CDTF">2025-10-20T16:55:46Z</dcterms:modified>
</cp:coreProperties>
</file>